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drawings/drawing2.xml" ContentType="application/vnd.openxmlformats-officedocument.drawingml.chartshapes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charts/style4.xml" ContentType="application/vnd.ms-office.chartstyle+xml"/>
  <Override PartName="/ppt/charts/colors4.xml" ContentType="application/vnd.ms-office.chartcolorstyle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charts/style2.xml" ContentType="application/vnd.ms-office.chartstyle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52" r:id="rId3"/>
  </p:sldMasterIdLst>
  <p:notesMasterIdLst>
    <p:notesMasterId r:id="rId6"/>
  </p:notesMasterIdLst>
  <p:handoutMasterIdLst>
    <p:handoutMasterId r:id="rId7"/>
  </p:handoutMasterIdLst>
  <p:sldIdLst>
    <p:sldId id="526" r:id="rId4"/>
    <p:sldId id="527" r:id="rId5"/>
  </p:sldIdLst>
  <p:sldSz cx="9906000" cy="6858000" type="A4"/>
  <p:notesSz cx="7004050" cy="9290050"/>
  <p:custDataLst>
    <p:tags r:id="rId8"/>
  </p:custDataLst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4292">
          <p15:clr>
            <a:srgbClr val="A4A3A4"/>
          </p15:clr>
        </p15:guide>
        <p15:guide id="4" pos="3147">
          <p15:clr>
            <a:srgbClr val="A4A3A4"/>
          </p15:clr>
        </p15:guide>
        <p15:guide id="5" pos="352">
          <p15:clr>
            <a:srgbClr val="A4A3A4"/>
          </p15:clr>
        </p15:guide>
        <p15:guide id="6" pos="58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F9CC"/>
    <a:srgbClr val="05668D"/>
    <a:srgbClr val="16997E"/>
    <a:srgbClr val="80ED99"/>
    <a:srgbClr val="03045E"/>
    <a:srgbClr val="CCCCCC"/>
    <a:srgbClr val="ABE9FF"/>
    <a:srgbClr val="16DF7E"/>
    <a:srgbClr val="FFFFFF"/>
    <a:srgbClr val="B4A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552" autoAdjust="0"/>
  </p:normalViewPr>
  <p:slideViewPr>
    <p:cSldViewPr snapToObjects="1">
      <p:cViewPr varScale="1">
        <p:scale>
          <a:sx n="83" d="100"/>
          <a:sy n="83" d="100"/>
        </p:scale>
        <p:origin x="1282" y="77"/>
      </p:cViewPr>
      <p:guideLst>
        <p:guide orient="horz" pos="572"/>
        <p:guide orient="horz" pos="3974"/>
        <p:guide orient="horz" pos="4292"/>
        <p:guide pos="3147"/>
        <p:guide pos="352"/>
        <p:guide pos="58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1" d="100"/>
        <a:sy n="101" d="100"/>
      </p:scale>
      <p:origin x="0" y="0"/>
    </p:cViewPr>
  </p:sorter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customXml" Target="../customXml/item3.xml"/><Relationship Id="rId3" Type="http://schemas.openxmlformats.org/officeDocument/2006/relationships/slideMaster" Target="slideMasters/slideMaster1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en%20and%20Casey\Dropbox\MRHLG\6%20Administrative\Meetings\230107%20AGM%20Meeting\221217%20Charts%20for%20meetingxlsx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en%20and%20Casey\Dropbox\MRHLG\6%20Administrative\Meetings\230107%20AGM%20Meeting\221217%20Charts%20for%20meetingxlsx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en%20and%20Casey\Dropbox\MRHLG\6%20Administrative\Meetings\230107%20AGM%20Meeting\221217%20Charts%20for%20meetingxlsx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en%20and%20Casey\Dropbox\MRHLG\6%20Administrative\Meetings\230107%20AGM%20Meeting\221217%20Charts%20for%20meetingxlsx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rgbClr val="03045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NZ">
                <a:solidFill>
                  <a:srgbClr val="0304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Kiwi Call / Hour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rgbClr val="03045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'Kiwi Call'!$D$2:$J$2</c:f>
              <c:strCache>
                <c:ptCount val="7"/>
                <c:pt idx="0">
                  <c:v>FY'16</c:v>
                </c:pt>
                <c:pt idx="1">
                  <c:v>FY'17</c:v>
                </c:pt>
                <c:pt idx="2">
                  <c:v>FY'18</c:v>
                </c:pt>
                <c:pt idx="3">
                  <c:v>FY'19</c:v>
                </c:pt>
                <c:pt idx="4">
                  <c:v>FY'20</c:v>
                </c:pt>
                <c:pt idx="5">
                  <c:v>FY'21</c:v>
                </c:pt>
                <c:pt idx="6">
                  <c:v>FY'22</c:v>
                </c:pt>
              </c:strCache>
            </c:strRef>
          </c:cat>
          <c:val>
            <c:numRef>
              <c:f>'Kiwi Call'!$D$3:$J$3</c:f>
              <c:numCache>
                <c:formatCode>General</c:formatCode>
                <c:ptCount val="7"/>
                <c:pt idx="0">
                  <c:v>7.53</c:v>
                </c:pt>
                <c:pt idx="1">
                  <c:v>7.1</c:v>
                </c:pt>
                <c:pt idx="2">
                  <c:v>9.35</c:v>
                </c:pt>
                <c:pt idx="3">
                  <c:v>3.95</c:v>
                </c:pt>
                <c:pt idx="4">
                  <c:v>9.7100000000000009</c:v>
                </c:pt>
                <c:pt idx="5">
                  <c:v>7.4</c:v>
                </c:pt>
                <c:pt idx="6">
                  <c:v>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EF-498E-B8B7-B2EDCD9BF8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5090399"/>
        <c:axId val="755065855"/>
      </c:lineChart>
      <c:catAx>
        <c:axId val="755090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5668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55065855"/>
        <c:crosses val="autoZero"/>
        <c:auto val="1"/>
        <c:lblAlgn val="ctr"/>
        <c:lblOffset val="100"/>
        <c:noMultiLvlLbl val="0"/>
      </c:catAx>
      <c:valAx>
        <c:axId val="755065855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1699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55090399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DEFEE6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NZ" sz="2400" b="1">
                <a:solidFill>
                  <a:srgbClr val="0304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Paying Members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Members!$D$2:$J$2</c:f>
              <c:strCache>
                <c:ptCount val="7"/>
                <c:pt idx="0">
                  <c:v>FY'16</c:v>
                </c:pt>
                <c:pt idx="1">
                  <c:v>FY'17</c:v>
                </c:pt>
                <c:pt idx="2">
                  <c:v>FY'18</c:v>
                </c:pt>
                <c:pt idx="3">
                  <c:v>FY'19</c:v>
                </c:pt>
                <c:pt idx="4">
                  <c:v>FY'20</c:v>
                </c:pt>
                <c:pt idx="5">
                  <c:v>FY'21</c:v>
                </c:pt>
                <c:pt idx="6">
                  <c:v>FY'22</c:v>
                </c:pt>
              </c:strCache>
            </c:strRef>
          </c:cat>
          <c:val>
            <c:numRef>
              <c:f>Members!$D$3:$J$3</c:f>
              <c:numCache>
                <c:formatCode>General</c:formatCode>
                <c:ptCount val="7"/>
                <c:pt idx="0">
                  <c:v>35</c:v>
                </c:pt>
                <c:pt idx="1">
                  <c:v>33</c:v>
                </c:pt>
                <c:pt idx="2">
                  <c:v>27</c:v>
                </c:pt>
                <c:pt idx="3">
                  <c:v>30</c:v>
                </c:pt>
                <c:pt idx="4">
                  <c:v>29</c:v>
                </c:pt>
                <c:pt idx="5">
                  <c:v>25</c:v>
                </c:pt>
                <c:pt idx="6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81-4909-B3EB-11F1C3EAC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1668623"/>
        <c:axId val="551654479"/>
      </c:lineChart>
      <c:catAx>
        <c:axId val="551668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5668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51654479"/>
        <c:crosses val="autoZero"/>
        <c:auto val="1"/>
        <c:lblAlgn val="ctr"/>
        <c:lblOffset val="100"/>
        <c:noMultiLvlLbl val="0"/>
      </c:catAx>
      <c:valAx>
        <c:axId val="551654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1699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51668623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DEFEE6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rgbClr val="03045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NZ" sz="2400" b="1">
                <a:solidFill>
                  <a:srgbClr val="0304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Volunteered Hours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rgbClr val="03045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'Volunteer Hours'!$D$2:$J$2</c:f>
              <c:strCache>
                <c:ptCount val="7"/>
                <c:pt idx="0">
                  <c:v>FY'16</c:v>
                </c:pt>
                <c:pt idx="1">
                  <c:v>FY'17</c:v>
                </c:pt>
                <c:pt idx="2">
                  <c:v>FY'18</c:v>
                </c:pt>
                <c:pt idx="3">
                  <c:v>FY'19</c:v>
                </c:pt>
                <c:pt idx="4">
                  <c:v>FY'20</c:v>
                </c:pt>
                <c:pt idx="5">
                  <c:v>FY'21</c:v>
                </c:pt>
                <c:pt idx="6">
                  <c:v>FY'22</c:v>
                </c:pt>
              </c:strCache>
            </c:strRef>
          </c:cat>
          <c:val>
            <c:numRef>
              <c:f>'Volunteer Hours'!$D$3:$J$3</c:f>
              <c:numCache>
                <c:formatCode>_-* #,##0_-;\-* #,##0_-;_-* "-"??_-;_-@_-</c:formatCode>
                <c:ptCount val="7"/>
                <c:pt idx="0">
                  <c:v>1143.7</c:v>
                </c:pt>
                <c:pt idx="1">
                  <c:v>1038.0999999999999</c:v>
                </c:pt>
                <c:pt idx="2">
                  <c:v>1328</c:v>
                </c:pt>
                <c:pt idx="3">
                  <c:v>1482.5</c:v>
                </c:pt>
                <c:pt idx="4">
                  <c:v>1482.5</c:v>
                </c:pt>
                <c:pt idx="5">
                  <c:v>1114</c:v>
                </c:pt>
                <c:pt idx="6">
                  <c:v>1908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8B-4D16-A09A-55FFF6074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7572383"/>
        <c:axId val="747574463"/>
      </c:lineChart>
      <c:catAx>
        <c:axId val="747572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5668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47574463"/>
        <c:crosses val="autoZero"/>
        <c:auto val="1"/>
        <c:lblAlgn val="ctr"/>
        <c:lblOffset val="100"/>
        <c:noMultiLvlLbl val="0"/>
      </c:catAx>
      <c:valAx>
        <c:axId val="747574463"/>
        <c:scaling>
          <c:orientation val="minMax"/>
          <c:max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1699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47572383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DEFEE6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rgbClr val="03045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NZ" sz="2400" b="1">
                <a:solidFill>
                  <a:srgbClr val="0304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Trapping</a:t>
            </a:r>
          </a:p>
        </c:rich>
      </c:tx>
      <c:layout>
        <c:manualLayout>
          <c:xMode val="edge"/>
          <c:yMode val="edge"/>
          <c:x val="0.27440305152264849"/>
          <c:y val="3.23104074016528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rgbClr val="03045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01421697287838"/>
          <c:y val="0.1993546405303917"/>
          <c:w val="0.83143022747156603"/>
          <c:h val="0.5786313461856733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Trapping!$B$15</c:f>
              <c:strCache>
                <c:ptCount val="1"/>
                <c:pt idx="0">
                  <c:v>Feral Cats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Trapping!$D$14:$J$14</c:f>
              <c:strCache>
                <c:ptCount val="7"/>
                <c:pt idx="0">
                  <c:v>FY'16</c:v>
                </c:pt>
                <c:pt idx="1">
                  <c:v>FY'17</c:v>
                </c:pt>
                <c:pt idx="2">
                  <c:v>FY'18</c:v>
                </c:pt>
                <c:pt idx="3">
                  <c:v>FY'19</c:v>
                </c:pt>
                <c:pt idx="4">
                  <c:v>FY'20</c:v>
                </c:pt>
                <c:pt idx="5">
                  <c:v>FY'21</c:v>
                </c:pt>
                <c:pt idx="6">
                  <c:v>FY'22</c:v>
                </c:pt>
              </c:strCache>
            </c:strRef>
          </c:cat>
          <c:val>
            <c:numRef>
              <c:f>Trapping!$D$15:$J$15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6</c:v>
                </c:pt>
                <c:pt idx="3" formatCode="_-* #,##0_-;\-* #,##0_-;_-* &quot;-&quot;??_-;_-@_-">
                  <c:v>7</c:v>
                </c:pt>
                <c:pt idx="4" formatCode="_-* #,##0_-;\-* #,##0_-;_-* &quot;-&quot;??_-;_-@_-">
                  <c:v>14</c:v>
                </c:pt>
                <c:pt idx="5" formatCode="_-* #,##0_-;\-* #,##0_-;_-* &quot;-&quot;??_-;_-@_-">
                  <c:v>12</c:v>
                </c:pt>
                <c:pt idx="6" formatCode="_-* #,##0_-;\-* #,##0_-;_-* &quot;-&quot;??_-;_-@_-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0D-4535-BBF9-08DBCF0E3247}"/>
            </c:ext>
          </c:extLst>
        </c:ser>
        <c:ser>
          <c:idx val="1"/>
          <c:order val="1"/>
          <c:tx>
            <c:strRef>
              <c:f>Trapping!$B$16</c:f>
              <c:strCache>
                <c:ptCount val="1"/>
                <c:pt idx="0">
                  <c:v>Mustelids (Stoats &amp; Weasels)</c:v>
                </c:pt>
              </c:strCache>
            </c:strRef>
          </c:tx>
          <c:spPr>
            <a:solidFill>
              <a:srgbClr val="16DF7E"/>
            </a:solidFill>
            <a:ln>
              <a:noFill/>
            </a:ln>
            <a:effectLst/>
          </c:spPr>
          <c:invertIfNegative val="0"/>
          <c:cat>
            <c:strRef>
              <c:f>Trapping!$D$14:$J$14</c:f>
              <c:strCache>
                <c:ptCount val="7"/>
                <c:pt idx="0">
                  <c:v>FY'16</c:v>
                </c:pt>
                <c:pt idx="1">
                  <c:v>FY'17</c:v>
                </c:pt>
                <c:pt idx="2">
                  <c:v>FY'18</c:v>
                </c:pt>
                <c:pt idx="3">
                  <c:v>FY'19</c:v>
                </c:pt>
                <c:pt idx="4">
                  <c:v>FY'20</c:v>
                </c:pt>
                <c:pt idx="5">
                  <c:v>FY'21</c:v>
                </c:pt>
                <c:pt idx="6">
                  <c:v>FY'22</c:v>
                </c:pt>
              </c:strCache>
            </c:strRef>
          </c:cat>
          <c:val>
            <c:numRef>
              <c:f>Trapping!$D$16:$J$16</c:f>
              <c:numCache>
                <c:formatCode>General</c:formatCode>
                <c:ptCount val="7"/>
                <c:pt idx="0">
                  <c:v>40</c:v>
                </c:pt>
                <c:pt idx="1">
                  <c:v>34</c:v>
                </c:pt>
                <c:pt idx="2">
                  <c:v>34</c:v>
                </c:pt>
                <c:pt idx="3" formatCode="_-* #,##0_-;\-* #,##0_-;_-* &quot;-&quot;??_-;_-@_-">
                  <c:v>44</c:v>
                </c:pt>
                <c:pt idx="4" formatCode="_-* #,##0_-;\-* #,##0_-;_-* &quot;-&quot;??_-;_-@_-">
                  <c:v>32</c:v>
                </c:pt>
                <c:pt idx="5" formatCode="_-* #,##0_-;\-* #,##0_-;_-* &quot;-&quot;??_-;_-@_-">
                  <c:v>15</c:v>
                </c:pt>
                <c:pt idx="6" formatCode="_-* #,##0_-;\-* #,##0_-;_-* &quot;-&quot;??_-;_-@_-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0D-4535-BBF9-08DBCF0E3247}"/>
            </c:ext>
          </c:extLst>
        </c:ser>
        <c:ser>
          <c:idx val="2"/>
          <c:order val="2"/>
          <c:tx>
            <c:strRef>
              <c:f>Trapping!$B$17</c:f>
              <c:strCache>
                <c:ptCount val="1"/>
                <c:pt idx="0">
                  <c:v>Possums</c:v>
                </c:pt>
              </c:strCache>
            </c:strRef>
          </c:tx>
          <c:spPr>
            <a:solidFill>
              <a:srgbClr val="16997E"/>
            </a:solidFill>
            <a:ln>
              <a:noFill/>
            </a:ln>
            <a:effectLst/>
          </c:spPr>
          <c:invertIfNegative val="0"/>
          <c:cat>
            <c:strRef>
              <c:f>Trapping!$D$14:$J$14</c:f>
              <c:strCache>
                <c:ptCount val="7"/>
                <c:pt idx="0">
                  <c:v>FY'16</c:v>
                </c:pt>
                <c:pt idx="1">
                  <c:v>FY'17</c:v>
                </c:pt>
                <c:pt idx="2">
                  <c:v>FY'18</c:v>
                </c:pt>
                <c:pt idx="3">
                  <c:v>FY'19</c:v>
                </c:pt>
                <c:pt idx="4">
                  <c:v>FY'20</c:v>
                </c:pt>
                <c:pt idx="5">
                  <c:v>FY'21</c:v>
                </c:pt>
                <c:pt idx="6">
                  <c:v>FY'22</c:v>
                </c:pt>
              </c:strCache>
            </c:strRef>
          </c:cat>
          <c:val>
            <c:numRef>
              <c:f>Trapping!$D$17:$J$17</c:f>
              <c:numCache>
                <c:formatCode>General</c:formatCode>
                <c:ptCount val="7"/>
                <c:pt idx="2">
                  <c:v>779</c:v>
                </c:pt>
                <c:pt idx="3" formatCode="_-* #,##0_-;\-* #,##0_-;_-* &quot;-&quot;??_-;_-@_-">
                  <c:v>206</c:v>
                </c:pt>
                <c:pt idx="4" formatCode="_-* #,##0_-;\-* #,##0_-;_-* &quot;-&quot;??_-;_-@_-">
                  <c:v>132</c:v>
                </c:pt>
                <c:pt idx="5" formatCode="_-* #,##0_-;\-* #,##0_-;_-* &quot;-&quot;??_-;_-@_-">
                  <c:v>189</c:v>
                </c:pt>
                <c:pt idx="6" formatCode="_-* #,##0_-;\-* #,##0_-;_-* &quot;-&quot;??_-;_-@_-">
                  <c:v>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0D-4535-BBF9-08DBCF0E3247}"/>
            </c:ext>
          </c:extLst>
        </c:ser>
        <c:ser>
          <c:idx val="3"/>
          <c:order val="3"/>
          <c:tx>
            <c:strRef>
              <c:f>Trapping!$B$18</c:f>
              <c:strCache>
                <c:ptCount val="1"/>
                <c:pt idx="0">
                  <c:v>Rats &amp; Other</c:v>
                </c:pt>
              </c:strCache>
            </c:strRef>
          </c:tx>
          <c:spPr>
            <a:solidFill>
              <a:srgbClr val="16537E"/>
            </a:solidFill>
            <a:ln>
              <a:noFill/>
            </a:ln>
            <a:effectLst/>
          </c:spPr>
          <c:invertIfNegative val="0"/>
          <c:cat>
            <c:strRef>
              <c:f>Trapping!$D$14:$J$14</c:f>
              <c:strCache>
                <c:ptCount val="7"/>
                <c:pt idx="0">
                  <c:v>FY'16</c:v>
                </c:pt>
                <c:pt idx="1">
                  <c:v>FY'17</c:v>
                </c:pt>
                <c:pt idx="2">
                  <c:v>FY'18</c:v>
                </c:pt>
                <c:pt idx="3">
                  <c:v>FY'19</c:v>
                </c:pt>
                <c:pt idx="4">
                  <c:v>FY'20</c:v>
                </c:pt>
                <c:pt idx="5">
                  <c:v>FY'21</c:v>
                </c:pt>
                <c:pt idx="6">
                  <c:v>FY'22</c:v>
                </c:pt>
              </c:strCache>
            </c:strRef>
          </c:cat>
          <c:val>
            <c:numRef>
              <c:f>Trapping!$D$18:$J$18</c:f>
              <c:numCache>
                <c:formatCode>_-* #,##0_-;\-* #,##0_-;_-* "-"??_-;_-@_-</c:formatCode>
                <c:ptCount val="7"/>
                <c:pt idx="0">
                  <c:v>985</c:v>
                </c:pt>
                <c:pt idx="1">
                  <c:v>1111</c:v>
                </c:pt>
                <c:pt idx="2">
                  <c:v>418</c:v>
                </c:pt>
                <c:pt idx="3">
                  <c:v>299</c:v>
                </c:pt>
                <c:pt idx="4">
                  <c:v>378</c:v>
                </c:pt>
                <c:pt idx="5">
                  <c:v>169</c:v>
                </c:pt>
                <c:pt idx="6">
                  <c:v>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0D-4535-BBF9-08DBCF0E3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1642831"/>
        <c:axId val="551632847"/>
      </c:barChart>
      <c:catAx>
        <c:axId val="551642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5668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51632847"/>
        <c:crosses val="autoZero"/>
        <c:auto val="1"/>
        <c:lblAlgn val="ctr"/>
        <c:lblOffset val="100"/>
        <c:noMultiLvlLbl val="0"/>
      </c:catAx>
      <c:valAx>
        <c:axId val="551632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1699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516428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06267504619E-2"/>
          <c:y val="0.89482517523518601"/>
          <c:w val="0.89999987464990761"/>
          <c:h val="9.89696473993466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DEFEE6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0.6968</cdr:x>
      <cdr:y>0.33507</cdr:y>
    </cdr:from>
    <cdr:to>
      <cdr:x>0.85205</cdr:x>
      <cdr:y>0.52604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891EE2F1-DF69-94B6-2CD7-1C0D25DFD4CE}"/>
            </a:ext>
          </a:extLst>
        </cdr:cNvPr>
        <cdr:cNvSpPr/>
      </cdr:nvSpPr>
      <cdr:spPr>
        <a:xfrm xmlns:a="http://schemas.openxmlformats.org/drawingml/2006/main">
          <a:off x="3633788" y="919163"/>
          <a:ext cx="809625" cy="52387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lIns="0" tIns="0" rIns="0" bIns="0" anchor="ctr" anchorCtr="1"/>
        <a:lstStyle xmlns:a="http://schemas.openxmlformats.org/drawingml/2006/main"/>
        <a:p xmlns:a="http://schemas.openxmlformats.org/drawingml/2006/main">
          <a:r>
            <a:rPr lang="en-US" sz="1000" b="1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no Survey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0.11621</cdr:x>
      <cdr:y>0.2111</cdr:y>
    </cdr:from>
    <cdr:to>
      <cdr:x>0.85338</cdr:x>
      <cdr:y>0.31637</cdr:y>
    </cdr:to>
    <cdr:sp macro="" textlink="">
      <cdr:nvSpPr>
        <cdr:cNvPr id="2" name="TextBox 3">
          <a:extLst xmlns:a="http://schemas.openxmlformats.org/drawingml/2006/main">
            <a:ext uri="{FF2B5EF4-FFF2-40B4-BE49-F238E27FC236}">
              <a16:creationId xmlns:a16="http://schemas.microsoft.com/office/drawing/2014/main" id="{C0FEC739-4F21-07AE-085B-32A93A220F47}"/>
            </a:ext>
          </a:extLst>
        </cdr:cNvPr>
        <cdr:cNvSpPr txBox="1"/>
      </cdr:nvSpPr>
      <cdr:spPr>
        <a:xfrm xmlns:a="http://schemas.openxmlformats.org/drawingml/2006/main">
          <a:off x="556252" y="432059"/>
          <a:ext cx="352853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NZ" sz="800" dirty="0"/>
            <a:t>2016-2020 data is limited &amp; incomplete; no possum detail in 2016 &amp; 2017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>
            <a:extLst>
              <a:ext uri="{FF2B5EF4-FFF2-40B4-BE49-F238E27FC236}">
                <a16:creationId xmlns:a16="http://schemas.microsoft.com/office/drawing/2014/main" id="{EBC76565-570B-478B-AA61-BD0B0943B73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6514"/>
            <a:ext cx="3058752" cy="4293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50" tIns="46125" rIns="92250" bIns="46125" numCol="1" anchor="b" anchorCtr="0" compatLnSpc="1">
            <a:prstTxWarp prst="textNoShape">
              <a:avLst/>
            </a:prstTxWarp>
          </a:bodyPr>
          <a:lstStyle>
            <a:lvl1pPr defTabSz="923818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B8D97944-59B8-4B6E-89B4-4E68ECF9B20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5300" y="8863656"/>
            <a:ext cx="3058752" cy="42639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50" tIns="46125" rIns="92250" bIns="46125" numCol="1" anchor="b" anchorCtr="0" compatLnSpc="1">
            <a:prstTxWarp prst="textNoShape">
              <a:avLst/>
            </a:prstTxWarp>
          </a:bodyPr>
          <a:lstStyle>
            <a:lvl1pPr algn="r" defTabSz="923818">
              <a:lnSpc>
                <a:spcPct val="85000"/>
              </a:lnSpc>
              <a:defRPr sz="900" smtClean="0"/>
            </a:lvl1pPr>
          </a:lstStyle>
          <a:p>
            <a:pPr>
              <a:defRPr/>
            </a:pPr>
            <a:fld id="{480A21EF-9FC3-4F07-9BC6-FBB6F25C875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4340" name="Rectangle 7">
            <a:extLst>
              <a:ext uri="{FF2B5EF4-FFF2-40B4-BE49-F238E27FC236}">
                <a16:creationId xmlns:a16="http://schemas.microsoft.com/office/drawing/2014/main" id="{69D71497-0FB5-49A1-B843-F22FB00EA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328805"/>
            <a:ext cx="3035851" cy="465023"/>
          </a:xfrm>
          <a:prstGeom prst="rect">
            <a:avLst/>
          </a:prstGeom>
          <a:noFill/>
          <a:ln>
            <a:noFill/>
          </a:ln>
        </p:spPr>
        <p:txBody>
          <a:bodyPr lIns="92250" tIns="46125" rIns="92250" bIns="46125" anchor="b"/>
          <a:lstStyle>
            <a:lvl1pPr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9350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9350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9350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9350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lnSpc>
                <a:spcPct val="100000"/>
              </a:lnSpc>
              <a:defRPr/>
            </a:pPr>
            <a:endParaRPr lang="en-US" altLang="en-US" sz="800" b="0"/>
          </a:p>
        </p:txBody>
      </p:sp>
      <p:sp>
        <p:nvSpPr>
          <p:cNvPr id="14341" name="Rectangle 8">
            <a:extLst>
              <a:ext uri="{FF2B5EF4-FFF2-40B4-BE49-F238E27FC236}">
                <a16:creationId xmlns:a16="http://schemas.microsoft.com/office/drawing/2014/main" id="{E35E3BC0-30EB-4C96-B27B-711096A1B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199" y="8820572"/>
            <a:ext cx="3035851" cy="465022"/>
          </a:xfrm>
          <a:prstGeom prst="rect">
            <a:avLst/>
          </a:prstGeom>
          <a:noFill/>
          <a:ln>
            <a:noFill/>
          </a:ln>
        </p:spPr>
        <p:txBody>
          <a:bodyPr lIns="92250" tIns="46125" rIns="92250" bIns="46125" anchor="b"/>
          <a:lstStyle>
            <a:lvl1pPr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9350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9350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9350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9350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defRPr/>
            </a:pPr>
            <a:endParaRPr lang="en-US" altLang="en-US" sz="800"/>
          </a:p>
        </p:txBody>
      </p:sp>
      <p:sp>
        <p:nvSpPr>
          <p:cNvPr id="14342" name="Rectangle 10">
            <a:extLst>
              <a:ext uri="{FF2B5EF4-FFF2-40B4-BE49-F238E27FC236}">
                <a16:creationId xmlns:a16="http://schemas.microsoft.com/office/drawing/2014/main" id="{05E8EEB2-0101-424D-B1D3-CB02C6C59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199" y="0"/>
            <a:ext cx="3035851" cy="465023"/>
          </a:xfrm>
          <a:prstGeom prst="rect">
            <a:avLst/>
          </a:prstGeom>
          <a:noFill/>
          <a:ln>
            <a:noFill/>
          </a:ln>
        </p:spPr>
        <p:txBody>
          <a:bodyPr lIns="92250" tIns="46125" rIns="92250" bIns="46125"/>
          <a:lstStyle>
            <a:lvl1pPr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935038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9350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9350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9350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9350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defRPr/>
            </a:pPr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0C397D7-5FAF-4008-9CFA-8F1E48B5B27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968199" y="0"/>
            <a:ext cx="3035851" cy="46502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50" tIns="46125" rIns="92250" bIns="46125" numCol="1" anchor="t" anchorCtr="0" compatLnSpc="1">
            <a:prstTxWarp prst="textNoShape">
              <a:avLst/>
            </a:prstTxWarp>
          </a:bodyPr>
          <a:lstStyle>
            <a:lvl1pPr algn="r" defTabSz="923818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4">
            <a:extLst>
              <a:ext uri="{FF2B5EF4-FFF2-40B4-BE49-F238E27FC236}">
                <a16:creationId xmlns:a16="http://schemas.microsoft.com/office/drawing/2014/main" id="{845204A6-0D3A-4B0F-8C53-B9F8618DC62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698500"/>
            <a:ext cx="5026025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548FBB1C-77E5-42AA-8933-17280CD574E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04017" y="4406571"/>
            <a:ext cx="6196016" cy="41822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50" tIns="46125" rIns="92250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/>
              <a:t>Cliquez pour modifier les styles du texte du masque</a:t>
            </a:r>
          </a:p>
          <a:p>
            <a:pPr lvl="1"/>
            <a:r>
              <a:rPr lang="fr-FR" altLang="en-US" noProof="0"/>
              <a:t>Deuxième niveau</a:t>
            </a:r>
          </a:p>
          <a:p>
            <a:pPr lvl="2"/>
            <a:r>
              <a:rPr lang="fr-FR" altLang="en-US" noProof="0"/>
              <a:t>Troisième niveau</a:t>
            </a:r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B57570D9-4D29-4F16-9B47-596A2FAE268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0572"/>
            <a:ext cx="3035851" cy="46502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50" tIns="46125" rIns="92250" bIns="46125" numCol="1" anchor="b" anchorCtr="0" compatLnSpc="1">
            <a:prstTxWarp prst="textNoShape">
              <a:avLst/>
            </a:prstTxWarp>
          </a:bodyPr>
          <a:lstStyle>
            <a:lvl1pPr algn="l" defTabSz="923818">
              <a:lnSpc>
                <a:spcPct val="100000"/>
              </a:lnSpc>
              <a:defRPr sz="800" b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GB" altLang="en-US"/>
              <a:t>© 2008 Capgemini - All rights reserved</a:t>
            </a:r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918031F2-7249-46F8-89AE-0183E3A39D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8199" y="8820572"/>
            <a:ext cx="3035851" cy="46502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50" tIns="46125" rIns="92250" bIns="46125" numCol="1" anchor="b" anchorCtr="0" compatLnSpc="1">
            <a:prstTxWarp prst="textNoShape">
              <a:avLst/>
            </a:prstTxWarp>
          </a:bodyPr>
          <a:lstStyle>
            <a:lvl1pPr algn="r" defTabSz="923818">
              <a:defRPr sz="800" smtClean="0"/>
            </a:lvl1pPr>
          </a:lstStyle>
          <a:p>
            <a:pPr>
              <a:defRPr/>
            </a:pPr>
            <a:fld id="{5E5A3BEF-9486-4B18-800B-947E518CF07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9">
            <a:extLst>
              <a:ext uri="{FF2B5EF4-FFF2-40B4-BE49-F238E27FC236}">
                <a16:creationId xmlns:a16="http://schemas.microsoft.com/office/drawing/2014/main" id="{C550A2CA-F23E-4257-B428-474328545F1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34035" indent="-282321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29284" indent="-225857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80998" indent="-225857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32711" indent="-225857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84425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36138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87852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39566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en-US" sz="800">
                <a:latin typeface="Arial" panose="020B0604020202020204" pitchFamily="34" charset="0"/>
              </a:rPr>
              <a:t>© 2008 Capgemini - All rights reserved</a:t>
            </a:r>
          </a:p>
        </p:txBody>
      </p:sp>
      <p:sp>
        <p:nvSpPr>
          <p:cNvPr id="9219" name="Rectangle 10">
            <a:extLst>
              <a:ext uri="{FF2B5EF4-FFF2-40B4-BE49-F238E27FC236}">
                <a16:creationId xmlns:a16="http://schemas.microsoft.com/office/drawing/2014/main" id="{55D744A2-1924-4E4D-9669-8F650DD102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34035" indent="-282321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29284" indent="-225857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80998" indent="-225857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32711" indent="-225857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84425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36138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87852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39566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BA0EBD1-6A70-4146-8370-4AA009C52CD1}" type="slidenum">
              <a:rPr lang="en-GB" altLang="en-US" sz="80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0</a:t>
            </a:fld>
            <a:endParaRPr lang="en-GB" altLang="en-US" sz="800">
              <a:latin typeface="Arial" panose="020B0604020202020204" pitchFamily="34" charset="0"/>
            </a:endParaRPr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1EADE022-A4F2-4194-89C0-4E519757FE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698500"/>
            <a:ext cx="5026025" cy="3481388"/>
          </a:xfrm>
          <a:ln/>
        </p:spPr>
      </p:sp>
      <p:sp>
        <p:nvSpPr>
          <p:cNvPr id="9221" name="Rectangle 3">
            <a:extLst>
              <a:ext uri="{FF2B5EF4-FFF2-40B4-BE49-F238E27FC236}">
                <a16:creationId xmlns:a16="http://schemas.microsoft.com/office/drawing/2014/main" id="{2DA04D31-5BAE-4AE0-9E4E-4F3BB5EBFA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48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9">
            <a:extLst>
              <a:ext uri="{FF2B5EF4-FFF2-40B4-BE49-F238E27FC236}">
                <a16:creationId xmlns:a16="http://schemas.microsoft.com/office/drawing/2014/main" id="{C550A2CA-F23E-4257-B428-474328545F1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34035" indent="-282321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29284" indent="-225857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80998" indent="-225857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32711" indent="-225857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84425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36138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87852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39566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en-US" sz="800">
                <a:latin typeface="Arial" panose="020B0604020202020204" pitchFamily="34" charset="0"/>
              </a:rPr>
              <a:t>© 2008 Capgemini - All rights reserved</a:t>
            </a:r>
          </a:p>
        </p:txBody>
      </p:sp>
      <p:sp>
        <p:nvSpPr>
          <p:cNvPr id="9219" name="Rectangle 10">
            <a:extLst>
              <a:ext uri="{FF2B5EF4-FFF2-40B4-BE49-F238E27FC236}">
                <a16:creationId xmlns:a16="http://schemas.microsoft.com/office/drawing/2014/main" id="{55D744A2-1924-4E4D-9669-8F650DD102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34035" indent="-282321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29284" indent="-225857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80998" indent="-225857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32711" indent="-225857" defTabSz="92381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84425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36138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87852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39566" indent="-225857" defTabSz="9238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BA0EBD1-6A70-4146-8370-4AA009C52CD1}" type="slidenum">
              <a:rPr lang="en-GB" altLang="en-US" sz="80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GB" altLang="en-US" sz="800">
              <a:latin typeface="Arial" panose="020B0604020202020204" pitchFamily="34" charset="0"/>
            </a:endParaRPr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1EADE022-A4F2-4194-89C0-4E519757FE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698500"/>
            <a:ext cx="5026025" cy="3481388"/>
          </a:xfrm>
          <a:ln/>
        </p:spPr>
      </p:sp>
      <p:sp>
        <p:nvSpPr>
          <p:cNvPr id="9221" name="Rectangle 3">
            <a:extLst>
              <a:ext uri="{FF2B5EF4-FFF2-40B4-BE49-F238E27FC236}">
                <a16:creationId xmlns:a16="http://schemas.microsoft.com/office/drawing/2014/main" id="{2DA04D31-5BAE-4AE0-9E4E-4F3BB5EBFA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657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3">
            <a:extLst>
              <a:ext uri="{FF2B5EF4-FFF2-40B4-BE49-F238E27FC236}">
                <a16:creationId xmlns:a16="http://schemas.microsoft.com/office/drawing/2014/main" id="{400459B5-C8CD-4C42-B002-E19B6D3A4F09}"/>
              </a:ext>
            </a:extLst>
          </p:cNvPr>
          <p:cNvSpPr>
            <a:spLocks/>
          </p:cNvSpPr>
          <p:nvPr userDrawn="1">
            <p:custDataLst>
              <p:tags r:id="rId1"/>
            </p:custDataLst>
          </p:nvPr>
        </p:nvSpPr>
        <p:spPr bwMode="auto">
          <a:xfrm>
            <a:off x="-14288" y="1160463"/>
            <a:ext cx="9920288" cy="5711825"/>
          </a:xfrm>
          <a:custGeom>
            <a:avLst/>
            <a:gdLst>
              <a:gd name="T0" fmla="*/ 0 w 5762"/>
              <a:gd name="T1" fmla="*/ 3638 h 3638"/>
              <a:gd name="T2" fmla="*/ 516 w 5762"/>
              <a:gd name="T3" fmla="*/ 2658 h 3638"/>
              <a:gd name="T4" fmla="*/ 1352 w 5762"/>
              <a:gd name="T5" fmla="*/ 2063 h 3638"/>
              <a:gd name="T6" fmla="*/ 3348 w 5762"/>
              <a:gd name="T7" fmla="*/ 1519 h 3638"/>
              <a:gd name="T8" fmla="*/ 4987 w 5762"/>
              <a:gd name="T9" fmla="*/ 1078 h 3638"/>
              <a:gd name="T10" fmla="*/ 5762 w 5762"/>
              <a:gd name="T11" fmla="*/ 534 h 3638"/>
              <a:gd name="T12" fmla="*/ 5762 w 5762"/>
              <a:gd name="T13" fmla="*/ 66 h 3638"/>
              <a:gd name="T14" fmla="*/ 4 w 5762"/>
              <a:gd name="T15" fmla="*/ 68 h 3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2" h="3638">
                <a:moveTo>
                  <a:pt x="0" y="3638"/>
                </a:moveTo>
                <a:cubicBezTo>
                  <a:pt x="58" y="3452"/>
                  <a:pt x="291" y="2920"/>
                  <a:pt x="516" y="2658"/>
                </a:cubicBezTo>
                <a:cubicBezTo>
                  <a:pt x="794" y="2320"/>
                  <a:pt x="1284" y="2093"/>
                  <a:pt x="1352" y="2063"/>
                </a:cubicBezTo>
                <a:cubicBezTo>
                  <a:pt x="1942" y="1786"/>
                  <a:pt x="2872" y="1624"/>
                  <a:pt x="3348" y="1519"/>
                </a:cubicBezTo>
                <a:cubicBezTo>
                  <a:pt x="3895" y="1390"/>
                  <a:pt x="4592" y="1228"/>
                  <a:pt x="4987" y="1078"/>
                </a:cubicBezTo>
                <a:cubicBezTo>
                  <a:pt x="5384" y="933"/>
                  <a:pt x="5632" y="702"/>
                  <a:pt x="5762" y="534"/>
                </a:cubicBezTo>
                <a:cubicBezTo>
                  <a:pt x="5762" y="0"/>
                  <a:pt x="5762" y="61"/>
                  <a:pt x="5762" y="66"/>
                </a:cubicBezTo>
                <a:cubicBezTo>
                  <a:pt x="4803" y="66"/>
                  <a:pt x="1204" y="68"/>
                  <a:pt x="4" y="68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lnSpc>
                <a:spcPct val="85000"/>
              </a:lnSpc>
              <a:defRPr/>
            </a:pPr>
            <a:endParaRPr lang="en-GB">
              <a:solidFill>
                <a:srgbClr val="008000"/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5" name="Rectangle 98" hidden="1">
            <a:extLst>
              <a:ext uri="{FF2B5EF4-FFF2-40B4-BE49-F238E27FC236}">
                <a16:creationId xmlns:a16="http://schemas.microsoft.com/office/drawing/2014/main" id="{48D259C6-D0E9-4936-A60D-20E38054A621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0" imgH="0" progId="TCLayout.ActiveDocument.1">
                  <p:embed/>
                </p:oleObj>
              </mc:Choice>
              <mc:Fallback>
                <p:oleObj r:id="rId4" imgW="0" imgH="0" progId="TCLayout.ActiveDocument.1">
                  <p:embed/>
                  <p:pic>
                    <p:nvPicPr>
                      <p:cNvPr id="5" name="Rectangle 98" hidden="1">
                        <a:extLst>
                          <a:ext uri="{FF2B5EF4-FFF2-40B4-BE49-F238E27FC236}">
                            <a16:creationId xmlns:a16="http://schemas.microsoft.com/office/drawing/2014/main" id="{48D259C6-D0E9-4936-A60D-20E38054A62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23">
            <a:extLst>
              <a:ext uri="{FF2B5EF4-FFF2-40B4-BE49-F238E27FC236}">
                <a16:creationId xmlns:a16="http://schemas.microsoft.com/office/drawing/2014/main" id="{DD9F1589-96D5-4353-A73B-6B2BEA1ED35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6104" y="6423025"/>
            <a:ext cx="1533034" cy="276999"/>
          </a:xfrm>
          <a:prstGeom prst="rect">
            <a:avLst/>
          </a:prstGeom>
          <a:noFill/>
          <a:ln>
            <a:noFill/>
          </a:ln>
        </p:spPr>
        <p:txBody>
          <a:bodyPr wrap="none" lIns="36000" rIns="72000">
            <a:spAutoFit/>
          </a:bodyPr>
          <a:lstStyle>
            <a:lvl1pPr algn="ctr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10000"/>
              </a:spcBef>
              <a:defRPr/>
            </a:pPr>
            <a:r>
              <a:rPr lang="en-GB" altLang="en-US" dirty="0">
                <a:solidFill>
                  <a:srgbClr val="000000"/>
                </a:solidFill>
                <a:cs typeface="Arial" panose="020B0604020202020204" pitchFamily="34" charset="0"/>
              </a:rPr>
              <a:t>| www.company.?? </a:t>
            </a:r>
          </a:p>
        </p:txBody>
      </p:sp>
      <p:sp>
        <p:nvSpPr>
          <p:cNvPr id="7" name="Rectangle 117">
            <a:extLst>
              <a:ext uri="{FF2B5EF4-FFF2-40B4-BE49-F238E27FC236}">
                <a16:creationId xmlns:a16="http://schemas.microsoft.com/office/drawing/2014/main" id="{969A6FD9-F35E-41FE-B437-F2DB68F2546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032500" y="6526213"/>
            <a:ext cx="3619500" cy="106362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" tIns="0" rIns="36000" bIns="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>
              <a:lnSpc>
                <a:spcPct val="85000"/>
              </a:lnSpc>
              <a:defRPr/>
            </a:pPr>
            <a:r>
              <a:rPr lang="en-GB" altLang="en-US" sz="800" b="0" dirty="0"/>
              <a:t>© 2022 Casey Campbell - All rights reserved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F97D65-D354-41B6-B65F-1BBB3A858D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582025" y="12700"/>
            <a:ext cx="1074738" cy="2540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lnSpc>
                <a:spcPct val="85000"/>
              </a:lnSpc>
              <a:defRPr/>
            </a:pPr>
            <a:r>
              <a:rPr lang="en-GB" altLang="en-US"/>
              <a:t>Confidential</a:t>
            </a:r>
          </a:p>
        </p:txBody>
      </p:sp>
      <p:sp>
        <p:nvSpPr>
          <p:cNvPr id="46143" name="Rectangle 6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0" y="2679700"/>
            <a:ext cx="8651875" cy="631825"/>
          </a:xfrm>
        </p:spPr>
        <p:txBody>
          <a:bodyPr lIns="1044000" tIns="72000" rIns="72000" bIns="72000">
            <a:spAutoFit/>
          </a:bodyPr>
          <a:lstStyle>
            <a:lvl1pPr marL="0" indent="0">
              <a:spcBef>
                <a:spcPct val="0"/>
              </a:spcBef>
              <a:buClrTx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/>
              <a:t>Sub-title and/or name</a:t>
            </a:r>
          </a:p>
          <a:p>
            <a:pPr lvl="0"/>
            <a:r>
              <a:rPr lang="fr-FR" noProof="0"/>
              <a:t>Arial, </a:t>
            </a:r>
            <a:r>
              <a:rPr lang="en-US" noProof="0"/>
              <a:t>16</a:t>
            </a:r>
            <a:r>
              <a:rPr lang="fr-FR" noProof="0"/>
              <a:t>pt - maximum 2 lines)</a:t>
            </a:r>
          </a:p>
        </p:txBody>
      </p:sp>
      <p:sp>
        <p:nvSpPr>
          <p:cNvPr id="46144" name="Rectangle 64"/>
          <p:cNvSpPr>
            <a:spLocks noGrp="1" noChangeArrowheads="1"/>
          </p:cNvSpPr>
          <p:nvPr>
            <p:ph type="ctrTitle" sz="quarter"/>
          </p:nvPr>
        </p:nvSpPr>
        <p:spPr>
          <a:xfrm>
            <a:off x="0" y="1254125"/>
            <a:ext cx="9906000" cy="1225550"/>
          </a:xfrm>
        </p:spPr>
        <p:txBody>
          <a:bodyPr lIns="1044000" tIns="360000" rIns="72000" bIns="72000" anchor="t">
            <a:spAutoFit/>
          </a:bodyPr>
          <a:lstStyle>
            <a:lvl1pPr algn="l" fontAlgn="t">
              <a:lnSpc>
                <a:spcPct val="100000"/>
              </a:lnSpc>
              <a:defRPr sz="2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Main </a:t>
            </a:r>
            <a:r>
              <a:rPr lang="fr-FR" noProof="0" dirty="0" err="1"/>
              <a:t>Title</a:t>
            </a:r>
            <a:br>
              <a:rPr lang="fr-FR" noProof="0" dirty="0"/>
            </a:br>
            <a:r>
              <a:rPr lang="fr-FR" noProof="0" dirty="0"/>
              <a:t>(Arial </a:t>
            </a:r>
            <a:r>
              <a:rPr lang="fr-FR" noProof="0" dirty="0" err="1"/>
              <a:t>narrow</a:t>
            </a:r>
            <a:r>
              <a:rPr lang="fr-FR" noProof="0" dirty="0"/>
              <a:t>, </a:t>
            </a:r>
            <a:r>
              <a:rPr lang="en-US" noProof="0" dirty="0"/>
              <a:t>26</a:t>
            </a:r>
            <a:r>
              <a:rPr lang="fr-FR" noProof="0" dirty="0"/>
              <a:t>pt - Maximum 2 </a:t>
            </a:r>
            <a:r>
              <a:rPr lang="fr-FR" noProof="0" dirty="0" err="1"/>
              <a:t>lines</a:t>
            </a:r>
            <a:r>
              <a:rPr lang="fr-FR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1532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116">
            <a:extLst>
              <a:ext uri="{FF2B5EF4-FFF2-40B4-BE49-F238E27FC236}">
                <a16:creationId xmlns:a16="http://schemas.microsoft.com/office/drawing/2014/main" id="{A2D4D7C8-57FF-4656-B090-02B10685586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3DC97-8261-486F-9963-35F185137B3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7275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116">
            <a:extLst>
              <a:ext uri="{FF2B5EF4-FFF2-40B4-BE49-F238E27FC236}">
                <a16:creationId xmlns:a16="http://schemas.microsoft.com/office/drawing/2014/main" id="{68D0FF5A-3C14-4B43-B052-849728BE8C6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F71B-A33A-4C22-8EA0-AFF3A72CF42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1810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7188" y="1262063"/>
            <a:ext cx="4557712" cy="4838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262063"/>
            <a:ext cx="4557713" cy="4838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Rectangle 116">
            <a:extLst>
              <a:ext uri="{FF2B5EF4-FFF2-40B4-BE49-F238E27FC236}">
                <a16:creationId xmlns:a16="http://schemas.microsoft.com/office/drawing/2014/main" id="{54DAC9A4-34DB-4BC7-9D77-1A8C7761157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6C79A-3768-45CD-8CCC-4B68F0FBC38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7475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Rectangle 116">
            <a:extLst>
              <a:ext uri="{FF2B5EF4-FFF2-40B4-BE49-F238E27FC236}">
                <a16:creationId xmlns:a16="http://schemas.microsoft.com/office/drawing/2014/main" id="{A74B10C0-4AFB-4574-A21B-51510BFD3C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396EB-BC5F-40DA-AC9E-6B073F7DC08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45839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Rectangle 116">
            <a:extLst>
              <a:ext uri="{FF2B5EF4-FFF2-40B4-BE49-F238E27FC236}">
                <a16:creationId xmlns:a16="http://schemas.microsoft.com/office/drawing/2014/main" id="{9B776BF3-068C-48AF-A21F-8E379FFDDE0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59ABC-9862-4AB4-914D-5071100E5F3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932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6">
            <a:extLst>
              <a:ext uri="{FF2B5EF4-FFF2-40B4-BE49-F238E27FC236}">
                <a16:creationId xmlns:a16="http://schemas.microsoft.com/office/drawing/2014/main" id="{C2E6E6B6-D0E1-4C93-994B-06F422B3883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C940A-81ED-4BD7-ABDF-8EA022628B3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2086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116">
            <a:extLst>
              <a:ext uri="{FF2B5EF4-FFF2-40B4-BE49-F238E27FC236}">
                <a16:creationId xmlns:a16="http://schemas.microsoft.com/office/drawing/2014/main" id="{F57C1B67-4D5A-43D4-A850-EBE33A17002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16B92-6397-4803-A7E9-0C39AF9400D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542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116">
            <a:extLst>
              <a:ext uri="{FF2B5EF4-FFF2-40B4-BE49-F238E27FC236}">
                <a16:creationId xmlns:a16="http://schemas.microsoft.com/office/drawing/2014/main" id="{3A3D6A64-D0DC-4FA0-AE0B-E64B9B00389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15CF4-CC17-433C-B9D0-E4F2D59F0C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6353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116">
            <a:extLst>
              <a:ext uri="{FF2B5EF4-FFF2-40B4-BE49-F238E27FC236}">
                <a16:creationId xmlns:a16="http://schemas.microsoft.com/office/drawing/2014/main" id="{BE15F733-499C-40CA-89E9-09A98E8A877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5B61F-B7CD-464D-8CC5-57846946E5A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174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9500" y="239713"/>
            <a:ext cx="2476500" cy="58610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39713"/>
            <a:ext cx="7277100" cy="58610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116">
            <a:extLst>
              <a:ext uri="{FF2B5EF4-FFF2-40B4-BE49-F238E27FC236}">
                <a16:creationId xmlns:a16="http://schemas.microsoft.com/office/drawing/2014/main" id="{7DA2871E-551F-4146-B3C3-1AB96EA1633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E2521-09A3-480C-BDDA-375DF7BEF9A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3215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6">
            <a:extLst>
              <a:ext uri="{FF2B5EF4-FFF2-40B4-BE49-F238E27FC236}">
                <a16:creationId xmlns:a16="http://schemas.microsoft.com/office/drawing/2014/main" id="{4EBE2EE2-132F-4295-908C-8054D55042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262063"/>
            <a:ext cx="9267825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0" tIns="0" rIns="180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Level 1</a:t>
            </a:r>
          </a:p>
          <a:p>
            <a:pPr lvl="1"/>
            <a:r>
              <a:rPr lang="fr-FR" altLang="en-US"/>
              <a:t>Level 2</a:t>
            </a:r>
          </a:p>
          <a:p>
            <a:pPr lvl="2"/>
            <a:r>
              <a:rPr lang="fr-FR" altLang="en-US"/>
              <a:t>Level 3</a:t>
            </a:r>
          </a:p>
        </p:txBody>
      </p:sp>
      <p:sp>
        <p:nvSpPr>
          <p:cNvPr id="1027" name="Rectangle 85">
            <a:extLst>
              <a:ext uri="{FF2B5EF4-FFF2-40B4-BE49-F238E27FC236}">
                <a16:creationId xmlns:a16="http://schemas.microsoft.com/office/drawing/2014/main" id="{64C7B4A6-6898-4137-8D42-3F8114FE72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239713"/>
            <a:ext cx="99060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40000" tIns="36000" rIns="54000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Pour modifier le style du titre du masque</a:t>
            </a:r>
          </a:p>
        </p:txBody>
      </p:sp>
      <p:sp>
        <p:nvSpPr>
          <p:cNvPr id="45172" name="Rectangle 116">
            <a:extLst>
              <a:ext uri="{FF2B5EF4-FFF2-40B4-BE49-F238E27FC236}">
                <a16:creationId xmlns:a16="http://schemas.microsoft.com/office/drawing/2014/main" id="{EAD7E92D-9AB6-4B20-9A7B-584CC026F5D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60338" y="6526213"/>
            <a:ext cx="196850" cy="1031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36000" tIns="0" rIns="36000" bIns="0" numCol="1" anchor="ctr" anchorCtr="0" compatLnSpc="1">
            <a:prstTxWarp prst="textNoShape">
              <a:avLst/>
            </a:prstTxWarp>
            <a:spAutoFit/>
          </a:bodyPr>
          <a:lstStyle>
            <a:lvl1pPr algn="r">
              <a:lnSpc>
                <a:spcPct val="85000"/>
              </a:lnSpc>
              <a:defRPr sz="800" smtClean="0"/>
            </a:lvl1pPr>
          </a:lstStyle>
          <a:p>
            <a:pPr>
              <a:defRPr/>
            </a:pPr>
            <a:fld id="{C46355D5-8E90-4B0A-94D7-581720F4835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030" name="Rectangle 137">
            <a:extLst>
              <a:ext uri="{FF2B5EF4-FFF2-40B4-BE49-F238E27FC236}">
                <a16:creationId xmlns:a16="http://schemas.microsoft.com/office/drawing/2014/main" id="{409E8C1C-E1E6-4470-86DD-C94D1DFA0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86500"/>
            <a:ext cx="9942513" cy="17463"/>
          </a:xfrm>
          <a:prstGeom prst="rect">
            <a:avLst/>
          </a:prstGeom>
          <a:gradFill rotWithShape="1">
            <a:gsLst>
              <a:gs pos="0">
                <a:srgbClr val="ABE9FF"/>
              </a:gs>
              <a:gs pos="100000">
                <a:srgbClr val="009BCC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algn="ctr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lnSpc>
                <a:spcPct val="85000"/>
              </a:lnSpc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4" name="Rectangle 117">
            <a:extLst>
              <a:ext uri="{FF2B5EF4-FFF2-40B4-BE49-F238E27FC236}">
                <a16:creationId xmlns:a16="http://schemas.microsoft.com/office/drawing/2014/main" id="{1134872B-D3AC-4F45-B36B-5F18AF1F07F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032500" y="6526213"/>
            <a:ext cx="3619500" cy="106362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" tIns="0" rIns="36000" bIns="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rgbClr val="03045E"/>
                </a:solidFill>
                <a:effectLst/>
                <a:latin typeface="Arial" charset="0"/>
                <a:ea typeface="ＭＳ Ｐゴシック" charset="0"/>
              </a:rPr>
              <a:t>©</a:t>
            </a:r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rgbClr val="03045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2023 Mahinepua Radar Hill Landcare Group</a:t>
            </a:r>
            <a:endParaRPr kumimoji="0" lang="en-NZ" sz="800" b="1" i="0" u="sng" strike="noStrike" cap="none" normalizeH="0" baseline="0" dirty="0">
              <a:ln>
                <a:noFill/>
              </a:ln>
              <a:solidFill>
                <a:srgbClr val="03045E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hdr="0" ftr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9BCC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9BCC"/>
          </a:solidFill>
          <a:latin typeface="Arial Narrow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9BCC"/>
          </a:solidFill>
          <a:latin typeface="Arial Narrow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9BCC"/>
          </a:solidFill>
          <a:latin typeface="Arial Narrow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9BCC"/>
          </a:solidFill>
          <a:latin typeface="Arial Narrow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9BCC"/>
          </a:solidFill>
          <a:latin typeface="Arial Narrow" charset="0"/>
          <a:ea typeface="ＭＳ Ｐゴシック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9BCC"/>
          </a:solidFill>
          <a:latin typeface="Arial Narrow" charset="0"/>
          <a:ea typeface="ＭＳ Ｐゴシック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9BCC"/>
          </a:solidFill>
          <a:latin typeface="Arial Narrow" charset="0"/>
          <a:ea typeface="ＭＳ Ｐゴシック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9BCC"/>
          </a:solidFill>
          <a:latin typeface="Arial Narrow" charset="0"/>
          <a:ea typeface="ＭＳ Ｐゴシック" charset="0"/>
        </a:defRPr>
      </a:lvl9pPr>
    </p:titleStyle>
    <p:bodyStyle>
      <a:lvl1pPr marL="190500" indent="-190500" algn="l" rtl="0" eaLnBrk="0" fontAlgn="base" hangingPunct="0">
        <a:spcBef>
          <a:spcPct val="50000"/>
        </a:spcBef>
        <a:spcAft>
          <a:spcPct val="0"/>
        </a:spcAft>
        <a:buClr>
          <a:srgbClr val="009BCC"/>
        </a:buClr>
        <a:buFont typeface="Wingdings" panose="05000000000000000000" pitchFamily="2" charset="2"/>
        <a:buChar char="§"/>
        <a:defRPr sz="16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357188" indent="-165100" algn="l" rtl="0" eaLnBrk="0" fontAlgn="base" hangingPunct="0">
        <a:spcBef>
          <a:spcPct val="25000"/>
        </a:spcBef>
        <a:spcAft>
          <a:spcPct val="0"/>
        </a:spcAft>
        <a:buClr>
          <a:srgbClr val="FDC71E"/>
        </a:buClr>
        <a:buSzPct val="90000"/>
        <a:buChar char="•"/>
        <a:defRPr sz="1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533400" indent="-174625" algn="l" rtl="0" eaLnBrk="0" fontAlgn="base" hangingPunct="0">
        <a:spcBef>
          <a:spcPct val="25000"/>
        </a:spcBef>
        <a:spcAft>
          <a:spcPct val="0"/>
        </a:spcAft>
        <a:buClr>
          <a:srgbClr val="CBD300"/>
        </a:buClr>
        <a:buFont typeface="Symbol" panose="05050102010706020507" pitchFamily="18" charset="2"/>
        <a:buChar char="-"/>
        <a:defRPr sz="1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5430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962150" indent="-228600" algn="l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419350" indent="-228600" algn="l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6pPr>
      <a:lvl7pPr marL="2876550" indent="-228600" algn="l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7pPr>
      <a:lvl8pPr marL="3333750" indent="-228600" algn="l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8pPr>
      <a:lvl9pPr marL="3790950" indent="-228600" algn="l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B2B831F7-768E-2BEA-EC8D-519E03BCCF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458599"/>
              </p:ext>
            </p:extLst>
          </p:nvPr>
        </p:nvGraphicFramePr>
        <p:xfrm>
          <a:off x="4775047" y="1203214"/>
          <a:ext cx="4786593" cy="2258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9B94CF57-933C-8827-95B4-797D1D0FCC1B}"/>
              </a:ext>
            </a:extLst>
          </p:cNvPr>
          <p:cNvSpPr/>
          <p:nvPr/>
        </p:nvSpPr>
        <p:spPr bwMode="auto">
          <a:xfrm>
            <a:off x="265814" y="346812"/>
            <a:ext cx="9295826" cy="663026"/>
          </a:xfrm>
          <a:prstGeom prst="rect">
            <a:avLst/>
          </a:prstGeom>
          <a:solidFill>
            <a:srgbClr val="C7F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D814247-B478-4859-C3EC-0DD5F97D714D}"/>
              </a:ext>
            </a:extLst>
          </p:cNvPr>
          <p:cNvGrpSpPr/>
          <p:nvPr/>
        </p:nvGrpSpPr>
        <p:grpSpPr>
          <a:xfrm>
            <a:off x="4312345" y="189976"/>
            <a:ext cx="997200" cy="999965"/>
            <a:chOff x="4312345" y="189976"/>
            <a:chExt cx="997200" cy="99996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8A1EB7B-E00D-C666-DEA6-7CC832F533F6}"/>
                </a:ext>
              </a:extLst>
            </p:cNvPr>
            <p:cNvSpPr/>
            <p:nvPr/>
          </p:nvSpPr>
          <p:spPr bwMode="auto">
            <a:xfrm>
              <a:off x="4312345" y="192741"/>
              <a:ext cx="997200" cy="997200"/>
            </a:xfrm>
            <a:prstGeom prst="ellipse">
              <a:avLst/>
            </a:prstGeom>
            <a:solidFill>
              <a:srgbClr val="80ED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Z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pic>
          <p:nvPicPr>
            <p:cNvPr id="5" name="Picture 4" descr="Shape, circle&#10;&#10;Description automatically generated">
              <a:extLst>
                <a:ext uri="{FF2B5EF4-FFF2-40B4-BE49-F238E27FC236}">
                  <a16:creationId xmlns:a16="http://schemas.microsoft.com/office/drawing/2014/main" id="{B39CAC0C-EEF3-DCE2-754C-7388EEEE813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2444" y="189976"/>
              <a:ext cx="995366" cy="997200"/>
            </a:xfrm>
            <a:prstGeom prst="rect">
              <a:avLst/>
            </a:prstGeom>
          </p:spPr>
        </p:pic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222D0D94-7C4C-8CFF-F0B1-9857D9990379}"/>
              </a:ext>
            </a:extLst>
          </p:cNvPr>
          <p:cNvSpPr txBox="1"/>
          <p:nvPr/>
        </p:nvSpPr>
        <p:spPr>
          <a:xfrm>
            <a:off x="265814" y="483699"/>
            <a:ext cx="3030956" cy="35087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l"/>
            <a:r>
              <a:rPr lang="en-NZ" sz="1800" dirty="0">
                <a:solidFill>
                  <a:srgbClr val="03045E"/>
                </a:solidFill>
              </a:rPr>
              <a:t>Progress being made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1B6C39-C65A-19A7-B641-055DA2AA0DC4}"/>
              </a:ext>
            </a:extLst>
          </p:cNvPr>
          <p:cNvSpPr/>
          <p:nvPr/>
        </p:nvSpPr>
        <p:spPr bwMode="auto">
          <a:xfrm>
            <a:off x="264645" y="5932834"/>
            <a:ext cx="9296996" cy="304556"/>
          </a:xfrm>
          <a:prstGeom prst="rect">
            <a:avLst/>
          </a:prstGeom>
          <a:solidFill>
            <a:srgbClr val="C7F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1000" b="1" i="0" u="sng" strike="noStrike" cap="none" normalizeH="0" baseline="0" dirty="0">
              <a:ln>
                <a:noFill/>
              </a:ln>
              <a:solidFill>
                <a:srgbClr val="03045E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22BFEA7-9309-6FA5-17C1-B4BD145E44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7527327"/>
              </p:ext>
            </p:extLst>
          </p:nvPr>
        </p:nvGraphicFramePr>
        <p:xfrm>
          <a:off x="264644" y="1175666"/>
          <a:ext cx="4328306" cy="2285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93CF0DBA-7A00-658D-4ABA-ECD63B2AD8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1813899"/>
              </p:ext>
            </p:extLst>
          </p:nvPr>
        </p:nvGraphicFramePr>
        <p:xfrm>
          <a:off x="264644" y="3642179"/>
          <a:ext cx="4328306" cy="2235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15345B6F-C6B2-5C8B-71F1-2151B04F03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7429305"/>
              </p:ext>
            </p:extLst>
          </p:nvPr>
        </p:nvGraphicFramePr>
        <p:xfrm>
          <a:off x="4775048" y="3642180"/>
          <a:ext cx="4786594" cy="2235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704D8AD7-C015-47CE-DBD2-8AB582931E94}"/>
              </a:ext>
            </a:extLst>
          </p:cNvPr>
          <p:cNvSpPr txBox="1"/>
          <p:nvPr/>
        </p:nvSpPr>
        <p:spPr>
          <a:xfrm>
            <a:off x="249267" y="5917797"/>
            <a:ext cx="9299338" cy="35087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l"/>
            <a:r>
              <a:rPr lang="en-NZ" sz="1600" b="0" dirty="0">
                <a:solidFill>
                  <a:srgbClr val="03045E"/>
                </a:solidFill>
              </a:rPr>
              <a:t>In 2022, membership</a:t>
            </a:r>
            <a:r>
              <a:rPr lang="en-NZ" sz="1600" dirty="0">
                <a:solidFill>
                  <a:srgbClr val="03045E"/>
                </a:solidFill>
              </a:rPr>
              <a:t> ↑88%</a:t>
            </a:r>
            <a:r>
              <a:rPr lang="en-NZ" sz="1600" b="0" dirty="0">
                <a:solidFill>
                  <a:srgbClr val="03045E"/>
                </a:solidFill>
              </a:rPr>
              <a:t>; volunteered hours ↑</a:t>
            </a:r>
            <a:r>
              <a:rPr lang="en-NZ" sz="1600" dirty="0">
                <a:solidFill>
                  <a:srgbClr val="03045E"/>
                </a:solidFill>
              </a:rPr>
              <a:t>71%</a:t>
            </a:r>
            <a:r>
              <a:rPr lang="en-NZ" sz="1600" b="0" dirty="0">
                <a:solidFill>
                  <a:srgbClr val="03045E"/>
                </a:solidFill>
              </a:rPr>
              <a:t>; Kiwi calls ↓</a:t>
            </a:r>
            <a:r>
              <a:rPr lang="en-NZ" sz="1600" dirty="0">
                <a:solidFill>
                  <a:srgbClr val="03045E"/>
                </a:solidFill>
              </a:rPr>
              <a:t>24%</a:t>
            </a:r>
            <a:r>
              <a:rPr lang="en-NZ" sz="1600" b="0" dirty="0">
                <a:solidFill>
                  <a:srgbClr val="03045E"/>
                </a:solidFill>
              </a:rPr>
              <a:t>; total trapping ↑</a:t>
            </a:r>
            <a:r>
              <a:rPr lang="en-NZ" sz="1600" dirty="0">
                <a:solidFill>
                  <a:srgbClr val="03045E"/>
                </a:solidFill>
              </a:rPr>
              <a:t>240%</a:t>
            </a:r>
            <a:endParaRPr lang="en-NZ" sz="1800" dirty="0">
              <a:solidFill>
                <a:srgbClr val="0304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Graphic spid="9" grpId="0">
        <p:bldAsOne/>
      </p:bldGraphic>
      <p:bldGraphic spid="13" grpId="0">
        <p:bldAsOne/>
      </p:bldGraphic>
      <p:bldGraphic spid="15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7D0BD45-D488-A124-124A-9BC87B49B296}"/>
              </a:ext>
            </a:extLst>
          </p:cNvPr>
          <p:cNvSpPr/>
          <p:nvPr/>
        </p:nvSpPr>
        <p:spPr bwMode="auto">
          <a:xfrm>
            <a:off x="776420" y="3068950"/>
            <a:ext cx="6181515" cy="1872260"/>
          </a:xfrm>
          <a:prstGeom prst="rect">
            <a:avLst/>
          </a:prstGeom>
          <a:solidFill>
            <a:srgbClr val="C7F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94CF57-933C-8827-95B4-797D1D0FCC1B}"/>
              </a:ext>
            </a:extLst>
          </p:cNvPr>
          <p:cNvSpPr/>
          <p:nvPr/>
        </p:nvSpPr>
        <p:spPr bwMode="auto">
          <a:xfrm>
            <a:off x="265814" y="346812"/>
            <a:ext cx="9295826" cy="663026"/>
          </a:xfrm>
          <a:prstGeom prst="rect">
            <a:avLst/>
          </a:prstGeom>
          <a:solidFill>
            <a:srgbClr val="C7F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D814247-B478-4859-C3EC-0DD5F97D714D}"/>
              </a:ext>
            </a:extLst>
          </p:cNvPr>
          <p:cNvGrpSpPr/>
          <p:nvPr/>
        </p:nvGrpSpPr>
        <p:grpSpPr>
          <a:xfrm>
            <a:off x="4312345" y="189976"/>
            <a:ext cx="997200" cy="999965"/>
            <a:chOff x="4312345" y="189976"/>
            <a:chExt cx="997200" cy="99996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8A1EB7B-E00D-C666-DEA6-7CC832F533F6}"/>
                </a:ext>
              </a:extLst>
            </p:cNvPr>
            <p:cNvSpPr/>
            <p:nvPr/>
          </p:nvSpPr>
          <p:spPr bwMode="auto">
            <a:xfrm>
              <a:off x="4312345" y="192741"/>
              <a:ext cx="997200" cy="997200"/>
            </a:xfrm>
            <a:prstGeom prst="ellipse">
              <a:avLst/>
            </a:prstGeom>
            <a:solidFill>
              <a:srgbClr val="80ED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Z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pic>
          <p:nvPicPr>
            <p:cNvPr id="5" name="Picture 4" descr="Shape, circle&#10;&#10;Description automatically generated">
              <a:extLst>
                <a:ext uri="{FF2B5EF4-FFF2-40B4-BE49-F238E27FC236}">
                  <a16:creationId xmlns:a16="http://schemas.microsoft.com/office/drawing/2014/main" id="{B39CAC0C-EEF3-DCE2-754C-7388EEEE813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2444" y="189976"/>
              <a:ext cx="995366" cy="997200"/>
            </a:xfrm>
            <a:prstGeom prst="rect">
              <a:avLst/>
            </a:prstGeom>
          </p:spPr>
        </p:pic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222D0D94-7C4C-8CFF-F0B1-9857D9990379}"/>
              </a:ext>
            </a:extLst>
          </p:cNvPr>
          <p:cNvSpPr txBox="1"/>
          <p:nvPr/>
        </p:nvSpPr>
        <p:spPr>
          <a:xfrm>
            <a:off x="265814" y="483699"/>
            <a:ext cx="4046630" cy="35087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NZ" sz="1800" dirty="0">
                <a:solidFill>
                  <a:srgbClr val="03045E"/>
                </a:solidFill>
              </a:rPr>
              <a:t>How we are </a:t>
            </a:r>
            <a:r>
              <a:rPr lang="en-NZ" sz="1600" dirty="0">
                <a:solidFill>
                  <a:srgbClr val="03045E"/>
                </a:solidFill>
              </a:rPr>
              <a:t>volunteering</a:t>
            </a:r>
            <a:r>
              <a:rPr lang="en-NZ" sz="1800" dirty="0">
                <a:solidFill>
                  <a:srgbClr val="03045E"/>
                </a:solidFill>
              </a:rPr>
              <a:t> our time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1B6C39-C65A-19A7-B641-055DA2AA0DC4}"/>
              </a:ext>
            </a:extLst>
          </p:cNvPr>
          <p:cNvSpPr/>
          <p:nvPr/>
        </p:nvSpPr>
        <p:spPr bwMode="auto">
          <a:xfrm>
            <a:off x="264645" y="5932834"/>
            <a:ext cx="9296996" cy="304556"/>
          </a:xfrm>
          <a:prstGeom prst="rect">
            <a:avLst/>
          </a:prstGeom>
          <a:solidFill>
            <a:srgbClr val="C7F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1000" b="1" i="0" u="sng" strike="noStrike" cap="none" normalizeH="0" baseline="0" dirty="0">
              <a:ln>
                <a:noFill/>
              </a:ln>
              <a:solidFill>
                <a:srgbClr val="03045E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4D8AD7-C015-47CE-DBD2-8AB582931E94}"/>
              </a:ext>
            </a:extLst>
          </p:cNvPr>
          <p:cNvSpPr txBox="1"/>
          <p:nvPr/>
        </p:nvSpPr>
        <p:spPr>
          <a:xfrm>
            <a:off x="249267" y="5917797"/>
            <a:ext cx="9299338" cy="35087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l"/>
            <a:r>
              <a:rPr lang="en-NZ" sz="1600" b="0" dirty="0">
                <a:solidFill>
                  <a:srgbClr val="03045E"/>
                </a:solidFill>
              </a:rPr>
              <a:t>We depend on members doing their own pest control &amp; volunteering even for just a few hours p.a. </a:t>
            </a:r>
            <a:endParaRPr lang="en-NZ" sz="1800" dirty="0">
              <a:solidFill>
                <a:srgbClr val="03045E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8303D75-FFEC-36E2-C5DB-7AC180A415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595301"/>
              </p:ext>
            </p:extLst>
          </p:nvPr>
        </p:nvGraphicFramePr>
        <p:xfrm>
          <a:off x="128330" y="1196690"/>
          <a:ext cx="9420275" cy="1335405"/>
        </p:xfrm>
        <a:graphic>
          <a:graphicData uri="http://schemas.openxmlformats.org/drawingml/2006/table">
            <a:tbl>
              <a:tblPr/>
              <a:tblGrid>
                <a:gridCol w="645041">
                  <a:extLst>
                    <a:ext uri="{9D8B030D-6E8A-4147-A177-3AD203B41FA5}">
                      <a16:colId xmlns:a16="http://schemas.microsoft.com/office/drawing/2014/main" val="2130570118"/>
                    </a:ext>
                  </a:extLst>
                </a:gridCol>
                <a:gridCol w="927244">
                  <a:extLst>
                    <a:ext uri="{9D8B030D-6E8A-4147-A177-3AD203B41FA5}">
                      <a16:colId xmlns:a16="http://schemas.microsoft.com/office/drawing/2014/main" val="3498198015"/>
                    </a:ext>
                  </a:extLst>
                </a:gridCol>
                <a:gridCol w="836537">
                  <a:extLst>
                    <a:ext uri="{9D8B030D-6E8A-4147-A177-3AD203B41FA5}">
                      <a16:colId xmlns:a16="http://schemas.microsoft.com/office/drawing/2014/main" val="3485803436"/>
                    </a:ext>
                  </a:extLst>
                </a:gridCol>
                <a:gridCol w="1017954">
                  <a:extLst>
                    <a:ext uri="{9D8B030D-6E8A-4147-A177-3AD203B41FA5}">
                      <a16:colId xmlns:a16="http://schemas.microsoft.com/office/drawing/2014/main" val="3663061347"/>
                    </a:ext>
                  </a:extLst>
                </a:gridCol>
                <a:gridCol w="1075067">
                  <a:extLst>
                    <a:ext uri="{9D8B030D-6E8A-4147-A177-3AD203B41FA5}">
                      <a16:colId xmlns:a16="http://schemas.microsoft.com/office/drawing/2014/main" val="1582451328"/>
                    </a:ext>
                  </a:extLst>
                </a:gridCol>
                <a:gridCol w="1075067">
                  <a:extLst>
                    <a:ext uri="{9D8B030D-6E8A-4147-A177-3AD203B41FA5}">
                      <a16:colId xmlns:a16="http://schemas.microsoft.com/office/drawing/2014/main" val="3491295906"/>
                    </a:ext>
                  </a:extLst>
                </a:gridCol>
                <a:gridCol w="1075067">
                  <a:extLst>
                    <a:ext uri="{9D8B030D-6E8A-4147-A177-3AD203B41FA5}">
                      <a16:colId xmlns:a16="http://schemas.microsoft.com/office/drawing/2014/main" val="3807678443"/>
                    </a:ext>
                  </a:extLst>
                </a:gridCol>
                <a:gridCol w="900369">
                  <a:extLst>
                    <a:ext uri="{9D8B030D-6E8A-4147-A177-3AD203B41FA5}">
                      <a16:colId xmlns:a16="http://schemas.microsoft.com/office/drawing/2014/main" val="503889469"/>
                    </a:ext>
                  </a:extLst>
                </a:gridCol>
                <a:gridCol w="900369">
                  <a:extLst>
                    <a:ext uri="{9D8B030D-6E8A-4147-A177-3AD203B41FA5}">
                      <a16:colId xmlns:a16="http://schemas.microsoft.com/office/drawing/2014/main" val="463814471"/>
                    </a:ext>
                  </a:extLst>
                </a:gridCol>
                <a:gridCol w="967560">
                  <a:extLst>
                    <a:ext uri="{9D8B030D-6E8A-4147-A177-3AD203B41FA5}">
                      <a16:colId xmlns:a16="http://schemas.microsoft.com/office/drawing/2014/main" val="122954113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l" fontAlgn="b"/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NZ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Volunteered Hours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N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2258639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l" fontAlgn="b"/>
                      <a:endParaRPr lang="en-N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Admin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66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Travel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66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Advocacy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66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Monitoring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66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KATS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66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Funding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66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Predator Control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66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Pest Plant Control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66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Misc</a:t>
                      </a:r>
                      <a:endParaRPr lang="en-N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66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91282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r" fontAlgn="b"/>
                      <a:r>
                        <a:rPr lang="en-N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FY’21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3783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r" fontAlgn="b"/>
                      <a:r>
                        <a:rPr lang="en-N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FY’22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41041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198CBC5-4E19-CD7F-4D93-1B245D90A6BF}"/>
              </a:ext>
            </a:extLst>
          </p:cNvPr>
          <p:cNvSpPr txBox="1"/>
          <p:nvPr/>
        </p:nvSpPr>
        <p:spPr>
          <a:xfrm>
            <a:off x="704410" y="5373270"/>
            <a:ext cx="8902700" cy="35087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NZ" sz="1400" dirty="0"/>
              <a:t>Fred Barnes Jnr </a:t>
            </a:r>
            <a:r>
              <a:rPr lang="en-NZ" sz="1400" b="0" dirty="0"/>
              <a:t>trapped 59% of all FY 2022 catches by member households, including 170 possums.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C61F79C-322C-18A0-7525-66DDB74B7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493228"/>
              </p:ext>
            </p:extLst>
          </p:nvPr>
        </p:nvGraphicFramePr>
        <p:xfrm>
          <a:off x="983369" y="3922790"/>
          <a:ext cx="5974565" cy="771525"/>
        </p:xfrm>
        <a:graphic>
          <a:graphicData uri="http://schemas.openxmlformats.org/drawingml/2006/table">
            <a:tbl>
              <a:tblPr/>
              <a:tblGrid>
                <a:gridCol w="4950352">
                  <a:extLst>
                    <a:ext uri="{9D8B030D-6E8A-4147-A177-3AD203B41FA5}">
                      <a16:colId xmlns:a16="http://schemas.microsoft.com/office/drawing/2014/main" val="1421730817"/>
                    </a:ext>
                  </a:extLst>
                </a:gridCol>
                <a:gridCol w="1024213">
                  <a:extLst>
                    <a:ext uri="{9D8B030D-6E8A-4147-A177-3AD203B41FA5}">
                      <a16:colId xmlns:a16="http://schemas.microsoft.com/office/drawing/2014/main" val="4206096763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n-NZ" sz="1600" b="0" i="0" u="none" strike="noStrike" dirty="0">
                          <a:solidFill>
                            <a:srgbClr val="16537E"/>
                          </a:solidFill>
                          <a:effectLst/>
                          <a:latin typeface="Arial" panose="020B0604020202020204" pitchFamily="34" charset="0"/>
                        </a:rPr>
                        <a:t>Annual membership cost per household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Z" sz="1400" b="0" i="0" u="none" strike="noStrike" dirty="0">
                          <a:solidFill>
                            <a:srgbClr val="16537E"/>
                          </a:solidFill>
                          <a:effectLst/>
                          <a:latin typeface="Arial" panose="020B0604020202020204" pitchFamily="34" charset="0"/>
                        </a:rPr>
                        <a:t> $  60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522724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n-NZ" sz="1600" b="0" i="0" u="none" strike="noStrike" dirty="0">
                          <a:solidFill>
                            <a:srgbClr val="16537E"/>
                          </a:solidFill>
                          <a:effectLst/>
                          <a:latin typeface="Arial" panose="020B0604020202020204" pitchFamily="34" charset="0"/>
                        </a:rPr>
                        <a:t>MRHLG’s annual expenditures per member household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Z" sz="1400" b="0" i="0" u="none" strike="noStrike" dirty="0">
                          <a:solidFill>
                            <a:srgbClr val="16537E"/>
                          </a:solidFill>
                          <a:effectLst/>
                          <a:latin typeface="Arial" panose="020B0604020202020204" pitchFamily="34" charset="0"/>
                        </a:rPr>
                        <a:t> $580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28425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n-NZ" sz="1600" b="0" i="0" u="none" strike="noStrike" dirty="0">
                          <a:solidFill>
                            <a:srgbClr val="16537E"/>
                          </a:solidFill>
                          <a:effectLst/>
                          <a:latin typeface="Arial" panose="020B0604020202020204" pitchFamily="34" charset="0"/>
                        </a:rPr>
                        <a:t>Cats, mustelids, possums etc. trapped per household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"/>
                      <a:r>
                        <a:rPr lang="en-NZ" sz="1400" b="0" i="0" u="none" strike="noStrike" dirty="0">
                          <a:solidFill>
                            <a:srgbClr val="16537E"/>
                          </a:solidFill>
                          <a:effectLst/>
                          <a:latin typeface="Arial" panose="020B0604020202020204" pitchFamily="34" charset="0"/>
                        </a:rPr>
                        <a:t>     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240325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B07B3079-D1D8-77C9-6595-9274286BA505}"/>
              </a:ext>
            </a:extLst>
          </p:cNvPr>
          <p:cNvSpPr txBox="1"/>
          <p:nvPr/>
        </p:nvSpPr>
        <p:spPr>
          <a:xfrm>
            <a:off x="909095" y="3638272"/>
            <a:ext cx="4972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1400" i="0" u="none" strike="noStrike" dirty="0">
                <a:solidFill>
                  <a:srgbClr val="05668D"/>
                </a:solidFill>
                <a:effectLst/>
                <a:latin typeface="Arial" panose="020B0604020202020204" pitchFamily="34" charset="0"/>
              </a:rPr>
              <a:t>In FY 2022:</a:t>
            </a:r>
            <a:endParaRPr lang="en-NZ" sz="1400" dirty="0">
              <a:solidFill>
                <a:srgbClr val="05668D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D42283-3935-BD7B-19BC-649960DE96FF}"/>
              </a:ext>
            </a:extLst>
          </p:cNvPr>
          <p:cNvSpPr txBox="1"/>
          <p:nvPr/>
        </p:nvSpPr>
        <p:spPr>
          <a:xfrm>
            <a:off x="830487" y="3154523"/>
            <a:ext cx="3456480" cy="4001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1" i="0" u="none" strike="noStrike" kern="1200" cap="none" spc="0" normalizeH="0" baseline="0" noProof="0" dirty="0">
                <a:ln>
                  <a:noFill/>
                </a:ln>
                <a:solidFill>
                  <a:srgbClr val="03045E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MRHLG FY 2022 impact:</a:t>
            </a:r>
          </a:p>
          <a:p>
            <a:pPr algn="l"/>
            <a:endParaRPr lang="en-NZ" sz="1400" b="0" dirty="0"/>
          </a:p>
        </p:txBody>
      </p:sp>
    </p:spTree>
    <p:extLst>
      <p:ext uri="{BB962C8B-B14F-4D97-AF65-F5344CB8AC3E}">
        <p14:creationId xmlns:p14="http://schemas.microsoft.com/office/powerpoint/2010/main" val="206751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0" grpId="0" animBg="1"/>
      <p:bldP spid="16" grpId="0"/>
      <p:bldP spid="11" grpId="0"/>
      <p:bldP spid="19" grpId="0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4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izCDI3sCkiGOfdTrEEhR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ew SRG Template_2008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New SRG Template_2008">
      <a:majorFont>
        <a:latin typeface="Arial Narrow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8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8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  <a:txDef>
      <a:spPr>
        <a:noFill/>
      </a:spPr>
      <a:bodyPr wrap="square" rtlCol="0">
        <a:noAutofit/>
      </a:bodyPr>
      <a:lstStyle>
        <a:defPPr algn="l">
          <a:defRPr sz="1400" b="0" dirty="0" smtClean="0"/>
        </a:defPPr>
      </a:lstStyle>
    </a:txDef>
  </a:objectDefaults>
  <a:extraClrSchemeLst>
    <a:extraClrScheme>
      <a:clrScheme name="New SRG Template_2008 1">
        <a:dk1>
          <a:srgbClr val="000000"/>
        </a:dk1>
        <a:lt1>
          <a:srgbClr val="FFFFFF"/>
        </a:lt1>
        <a:dk2>
          <a:srgbClr val="9E9E9E"/>
        </a:dk2>
        <a:lt2>
          <a:srgbClr val="DDDDDD"/>
        </a:lt2>
        <a:accent1>
          <a:srgbClr val="BCBCBC"/>
        </a:accent1>
        <a:accent2>
          <a:srgbClr val="E9E9E9"/>
        </a:accent2>
        <a:accent3>
          <a:srgbClr val="FFFFFF"/>
        </a:accent3>
        <a:accent4>
          <a:srgbClr val="000000"/>
        </a:accent4>
        <a:accent5>
          <a:srgbClr val="DADADA"/>
        </a:accent5>
        <a:accent6>
          <a:srgbClr val="D3D3D3"/>
        </a:accent6>
        <a:hlink>
          <a:srgbClr val="BCBCBC"/>
        </a:hlink>
        <a:folHlink>
          <a:srgbClr val="5353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RG Template_2008 2">
        <a:dk1>
          <a:srgbClr val="292929"/>
        </a:dk1>
        <a:lt1>
          <a:srgbClr val="FFFFFF"/>
        </a:lt1>
        <a:dk2>
          <a:srgbClr val="000000"/>
        </a:dk2>
        <a:lt2>
          <a:srgbClr val="D0D0D0"/>
        </a:lt2>
        <a:accent1>
          <a:srgbClr val="B4AA82"/>
        </a:accent1>
        <a:accent2>
          <a:srgbClr val="D0D0D0"/>
        </a:accent2>
        <a:accent3>
          <a:srgbClr val="FFFFFF"/>
        </a:accent3>
        <a:accent4>
          <a:srgbClr val="212121"/>
        </a:accent4>
        <a:accent5>
          <a:srgbClr val="D6D2C1"/>
        </a:accent5>
        <a:accent6>
          <a:srgbClr val="BCBCBC"/>
        </a:accent6>
        <a:hlink>
          <a:srgbClr val="96C0BE"/>
        </a:hlink>
        <a:folHlink>
          <a:srgbClr val="F0CD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RG Template_2008 3">
        <a:dk1>
          <a:srgbClr val="292929"/>
        </a:dk1>
        <a:lt1>
          <a:srgbClr val="FFFFFF"/>
        </a:lt1>
        <a:dk2>
          <a:srgbClr val="009BCC"/>
        </a:dk2>
        <a:lt2>
          <a:srgbClr val="D0D0D0"/>
        </a:lt2>
        <a:accent1>
          <a:srgbClr val="ABE9FF"/>
        </a:accent1>
        <a:accent2>
          <a:srgbClr val="FDC71E"/>
        </a:accent2>
        <a:accent3>
          <a:srgbClr val="FFFFFF"/>
        </a:accent3>
        <a:accent4>
          <a:srgbClr val="212121"/>
        </a:accent4>
        <a:accent5>
          <a:srgbClr val="D2F2FF"/>
        </a:accent5>
        <a:accent6>
          <a:srgbClr val="E5B41A"/>
        </a:accent6>
        <a:hlink>
          <a:srgbClr val="EE7D11"/>
        </a:hlink>
        <a:folHlink>
          <a:srgbClr val="8F14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RG Template_2008 4">
        <a:dk1>
          <a:srgbClr val="292929"/>
        </a:dk1>
        <a:lt1>
          <a:srgbClr val="FFFFFF"/>
        </a:lt1>
        <a:dk2>
          <a:srgbClr val="009BCC"/>
        </a:dk2>
        <a:lt2>
          <a:srgbClr val="D0D0D0"/>
        </a:lt2>
        <a:accent1>
          <a:srgbClr val="8F143B"/>
        </a:accent1>
        <a:accent2>
          <a:srgbClr val="FDC71E"/>
        </a:accent2>
        <a:accent3>
          <a:srgbClr val="FFFFFF"/>
        </a:accent3>
        <a:accent4>
          <a:srgbClr val="212121"/>
        </a:accent4>
        <a:accent5>
          <a:srgbClr val="C6AAAF"/>
        </a:accent5>
        <a:accent6>
          <a:srgbClr val="E5B41A"/>
        </a:accent6>
        <a:hlink>
          <a:srgbClr val="EE7D11"/>
        </a:hlink>
        <a:folHlink>
          <a:srgbClr val="ABE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RG Template_2008 5">
        <a:dk1>
          <a:srgbClr val="292929"/>
        </a:dk1>
        <a:lt1>
          <a:srgbClr val="FFFFFF"/>
        </a:lt1>
        <a:dk2>
          <a:srgbClr val="009BCC"/>
        </a:dk2>
        <a:lt2>
          <a:srgbClr val="D0D0D0"/>
        </a:lt2>
        <a:accent1>
          <a:srgbClr val="FDC71E"/>
        </a:accent1>
        <a:accent2>
          <a:srgbClr val="CBD300"/>
        </a:accent2>
        <a:accent3>
          <a:srgbClr val="FFFFFF"/>
        </a:accent3>
        <a:accent4>
          <a:srgbClr val="212121"/>
        </a:accent4>
        <a:accent5>
          <a:srgbClr val="FEE0AB"/>
        </a:accent5>
        <a:accent6>
          <a:srgbClr val="B8BF00"/>
        </a:accent6>
        <a:hlink>
          <a:srgbClr val="EE7D11"/>
        </a:hlink>
        <a:folHlink>
          <a:srgbClr val="8F14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RG Template_2008 6">
        <a:dk1>
          <a:srgbClr val="292929"/>
        </a:dk1>
        <a:lt1>
          <a:srgbClr val="FFFFFF"/>
        </a:lt1>
        <a:dk2>
          <a:srgbClr val="009BCC"/>
        </a:dk2>
        <a:lt2>
          <a:srgbClr val="CBD300"/>
        </a:lt2>
        <a:accent1>
          <a:srgbClr val="FDC71E"/>
        </a:accent1>
        <a:accent2>
          <a:srgbClr val="D0D0D0"/>
        </a:accent2>
        <a:accent3>
          <a:srgbClr val="FFFFFF"/>
        </a:accent3>
        <a:accent4>
          <a:srgbClr val="212121"/>
        </a:accent4>
        <a:accent5>
          <a:srgbClr val="FEE0AB"/>
        </a:accent5>
        <a:accent6>
          <a:srgbClr val="BCBCBC"/>
        </a:accent6>
        <a:hlink>
          <a:srgbClr val="EE7D11"/>
        </a:hlink>
        <a:folHlink>
          <a:srgbClr val="8F14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RG Template_2008 7">
        <a:dk1>
          <a:srgbClr val="292929"/>
        </a:dk1>
        <a:lt1>
          <a:srgbClr val="FFFFFF"/>
        </a:lt1>
        <a:dk2>
          <a:srgbClr val="009BCC"/>
        </a:dk2>
        <a:lt2>
          <a:srgbClr val="CBD300"/>
        </a:lt2>
        <a:accent1>
          <a:srgbClr val="FDC71E"/>
        </a:accent1>
        <a:accent2>
          <a:srgbClr val="EE7D11"/>
        </a:accent2>
        <a:accent3>
          <a:srgbClr val="FFFFFF"/>
        </a:accent3>
        <a:accent4>
          <a:srgbClr val="212121"/>
        </a:accent4>
        <a:accent5>
          <a:srgbClr val="FEE0AB"/>
        </a:accent5>
        <a:accent6>
          <a:srgbClr val="D8710E"/>
        </a:accent6>
        <a:hlink>
          <a:srgbClr val="CBD300"/>
        </a:hlink>
        <a:folHlink>
          <a:srgbClr val="8F14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RG Template_2008 8">
        <a:dk1>
          <a:srgbClr val="292929"/>
        </a:dk1>
        <a:lt1>
          <a:srgbClr val="FFFFFF"/>
        </a:lt1>
        <a:dk2>
          <a:srgbClr val="009BCC"/>
        </a:dk2>
        <a:lt2>
          <a:srgbClr val="D0D0D0"/>
        </a:lt2>
        <a:accent1>
          <a:srgbClr val="FDC71E"/>
        </a:accent1>
        <a:accent2>
          <a:srgbClr val="EE7D11"/>
        </a:accent2>
        <a:accent3>
          <a:srgbClr val="FFFFFF"/>
        </a:accent3>
        <a:accent4>
          <a:srgbClr val="212121"/>
        </a:accent4>
        <a:accent5>
          <a:srgbClr val="FEE0AB"/>
        </a:accent5>
        <a:accent6>
          <a:srgbClr val="D8710E"/>
        </a:accent6>
        <a:hlink>
          <a:srgbClr val="CBD300"/>
        </a:hlink>
        <a:folHlink>
          <a:srgbClr val="8F14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RG Template_2008 9">
        <a:dk1>
          <a:srgbClr val="292929"/>
        </a:dk1>
        <a:lt1>
          <a:srgbClr val="FFFFFF"/>
        </a:lt1>
        <a:dk2>
          <a:srgbClr val="009BCC"/>
        </a:dk2>
        <a:lt2>
          <a:srgbClr val="ABE9FF"/>
        </a:lt2>
        <a:accent1>
          <a:srgbClr val="FDC71E"/>
        </a:accent1>
        <a:accent2>
          <a:srgbClr val="EE7D11"/>
        </a:accent2>
        <a:accent3>
          <a:srgbClr val="FFFFFF"/>
        </a:accent3>
        <a:accent4>
          <a:srgbClr val="212121"/>
        </a:accent4>
        <a:accent5>
          <a:srgbClr val="FEE0AB"/>
        </a:accent5>
        <a:accent6>
          <a:srgbClr val="D8710E"/>
        </a:accent6>
        <a:hlink>
          <a:srgbClr val="CBD300"/>
        </a:hlink>
        <a:folHlink>
          <a:srgbClr val="8F14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RG Template_2008 10">
        <a:dk1>
          <a:srgbClr val="292929"/>
        </a:dk1>
        <a:lt1>
          <a:srgbClr val="FFFFFF"/>
        </a:lt1>
        <a:dk2>
          <a:srgbClr val="009BCC"/>
        </a:dk2>
        <a:lt2>
          <a:srgbClr val="D0D0D0"/>
        </a:lt2>
        <a:accent1>
          <a:srgbClr val="FDC71E"/>
        </a:accent1>
        <a:accent2>
          <a:srgbClr val="EE7D11"/>
        </a:accent2>
        <a:accent3>
          <a:srgbClr val="FFFFFF"/>
        </a:accent3>
        <a:accent4>
          <a:srgbClr val="212121"/>
        </a:accent4>
        <a:accent5>
          <a:srgbClr val="FEE0AB"/>
        </a:accent5>
        <a:accent6>
          <a:srgbClr val="D8710E"/>
        </a:accent6>
        <a:hlink>
          <a:srgbClr val="8F143B"/>
        </a:hlink>
        <a:folHlink>
          <a:srgbClr val="8F14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RG Template_2008 11">
        <a:dk1>
          <a:srgbClr val="292929"/>
        </a:dk1>
        <a:lt1>
          <a:srgbClr val="FFFFFF"/>
        </a:lt1>
        <a:dk2>
          <a:srgbClr val="009BCC"/>
        </a:dk2>
        <a:lt2>
          <a:srgbClr val="D0D0D0"/>
        </a:lt2>
        <a:accent1>
          <a:srgbClr val="FDC71E"/>
        </a:accent1>
        <a:accent2>
          <a:srgbClr val="D0D0D0"/>
        </a:accent2>
        <a:accent3>
          <a:srgbClr val="FFFFFF"/>
        </a:accent3>
        <a:accent4>
          <a:srgbClr val="212121"/>
        </a:accent4>
        <a:accent5>
          <a:srgbClr val="FEE0AB"/>
        </a:accent5>
        <a:accent6>
          <a:srgbClr val="BCBCBC"/>
        </a:accent6>
        <a:hlink>
          <a:srgbClr val="8F143B"/>
        </a:hlink>
        <a:folHlink>
          <a:srgbClr val="8F143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RG Template_2008 12">
        <a:dk1>
          <a:srgbClr val="292929"/>
        </a:dk1>
        <a:lt1>
          <a:srgbClr val="FFFFFF"/>
        </a:lt1>
        <a:dk2>
          <a:srgbClr val="009BCC"/>
        </a:dk2>
        <a:lt2>
          <a:srgbClr val="D0D0D0"/>
        </a:lt2>
        <a:accent1>
          <a:srgbClr val="FDC71E"/>
        </a:accent1>
        <a:accent2>
          <a:srgbClr val="D0D0D0"/>
        </a:accent2>
        <a:accent3>
          <a:srgbClr val="FFFFFF"/>
        </a:accent3>
        <a:accent4>
          <a:srgbClr val="212121"/>
        </a:accent4>
        <a:accent5>
          <a:srgbClr val="FEE0AB"/>
        </a:accent5>
        <a:accent6>
          <a:srgbClr val="BCBCBC"/>
        </a:accent6>
        <a:hlink>
          <a:srgbClr val="8F143B"/>
        </a:hlink>
        <a:folHlink>
          <a:srgbClr val="CBD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RG Template_2008 13">
        <a:dk1>
          <a:srgbClr val="292929"/>
        </a:dk1>
        <a:lt1>
          <a:srgbClr val="FFFFFF"/>
        </a:lt1>
        <a:dk2>
          <a:srgbClr val="009BCC"/>
        </a:dk2>
        <a:lt2>
          <a:srgbClr val="EE7D11"/>
        </a:lt2>
        <a:accent1>
          <a:srgbClr val="FDC71E"/>
        </a:accent1>
        <a:accent2>
          <a:srgbClr val="D0D0D0"/>
        </a:accent2>
        <a:accent3>
          <a:srgbClr val="FFFFFF"/>
        </a:accent3>
        <a:accent4>
          <a:srgbClr val="212121"/>
        </a:accent4>
        <a:accent5>
          <a:srgbClr val="FEE0AB"/>
        </a:accent5>
        <a:accent6>
          <a:srgbClr val="BCBCBC"/>
        </a:accent6>
        <a:hlink>
          <a:srgbClr val="8F143B"/>
        </a:hlink>
        <a:folHlink>
          <a:srgbClr val="CBD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20305 Casey Casino Database Design.ppt  -  Compatibility Mode" id="{CC6C2DFF-1F0A-43C6-9F85-8C71167E6E6C}" vid="{D8D3E1D2-0CBC-4E8E-BD67-392B3E77C72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D66DA2208BA4181296D52A9C2CE87" ma:contentTypeVersion="15" ma:contentTypeDescription="Create a new document." ma:contentTypeScope="" ma:versionID="68eeb82b055b202fa46f1ca7d32493e7">
  <xsd:schema xmlns:xsd="http://www.w3.org/2001/XMLSchema" xmlns:xs="http://www.w3.org/2001/XMLSchema" xmlns:p="http://schemas.microsoft.com/office/2006/metadata/properties" xmlns:ns2="d15c2e26-15a5-4ffc-a566-cc01b0c4277b" xmlns:ns3="503a33b5-3336-4f5b-9093-cd11d7f91502" targetNamespace="http://schemas.microsoft.com/office/2006/metadata/properties" ma:root="true" ma:fieldsID="87b0d85f813062c9122357d798314b2c" ns2:_="" ns3:_="">
    <xsd:import namespace="d15c2e26-15a5-4ffc-a566-cc01b0c4277b"/>
    <xsd:import namespace="503a33b5-3336-4f5b-9093-cd11d7f915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5c2e26-15a5-4ffc-a566-cc01b0c427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9705347-a7b2-4f21-843e-8f65bf1f11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a33b5-3336-4f5b-9093-cd11d7f91502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504ee816-989a-46fb-baf7-932f1884ac2e}" ma:internalName="TaxCatchAll" ma:showField="CatchAllData" ma:web="503a33b5-3336-4f5b-9093-cd11d7f915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03a33b5-3336-4f5b-9093-cd11d7f91502" xsi:nil="true"/>
    <lcf76f155ced4ddcb4097134ff3c332f xmlns="d15c2e26-15a5-4ffc-a566-cc01b0c4277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EF52154-415C-427A-A6AC-8CA98F1691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D3F262-128E-404B-833A-1FDD06E6AFD4}"/>
</file>

<file path=customXml/itemProps3.xml><?xml version="1.0" encoding="utf-8"?>
<ds:datastoreItem xmlns:ds="http://schemas.openxmlformats.org/officeDocument/2006/customXml" ds:itemID="{7185BC15-8102-4B8C-98C3-A93E67555A4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28879</TotalTime>
  <Words>185</Words>
  <Application>Microsoft Office PowerPoint</Application>
  <PresentationFormat>A4 Paper (210x297 mm)</PresentationFormat>
  <Paragraphs>53</Paragraphs>
  <Slides>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Arial Narrow</vt:lpstr>
      <vt:lpstr>Calibri</vt:lpstr>
      <vt:lpstr>Symbol</vt:lpstr>
      <vt:lpstr>Tahoma</vt:lpstr>
      <vt:lpstr>Times New Roman</vt:lpstr>
      <vt:lpstr>Wingdings</vt:lpstr>
      <vt:lpstr>New SRG Template_2008</vt:lpstr>
      <vt:lpstr>TCLayout.ActiveDocument.1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Discussion material  November 2015</dc:title>
  <dc:subject>Powerpoint template</dc:subject>
  <dc:creator>Casey Campbell</dc:creator>
  <cp:lastModifiedBy>Brian Putt</cp:lastModifiedBy>
  <cp:revision>136</cp:revision>
  <cp:lastPrinted>2022-08-04T08:48:35Z</cp:lastPrinted>
  <dcterms:created xsi:type="dcterms:W3CDTF">2015-11-12T14:03:23Z</dcterms:created>
  <dcterms:modified xsi:type="dcterms:W3CDTF">2022-12-23T00:36:09Z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0x0101003E9D66DA2208BA4181296D52A9C2CE87</vt:lpwstr>
  </property>
</Properties>
</file>